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37" r:id="rId2"/>
    <p:sldId id="335" r:id="rId3"/>
    <p:sldId id="338" r:id="rId4"/>
    <p:sldId id="332" r:id="rId5"/>
    <p:sldId id="330" r:id="rId6"/>
    <p:sldId id="334" r:id="rId7"/>
    <p:sldId id="333" r:id="rId8"/>
    <p:sldId id="25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2B457-0B2C-4507-A5E1-0D5216C950DE}" v="8" dt="2025-04-15T17:52:16.4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0" d="100"/>
          <a:sy n="60" d="100"/>
        </p:scale>
        <p:origin x="96" y="10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010FCC-0035-4762-9F98-51154C1B1D0D}" type="datetimeFigureOut">
              <a:rPr lang="en-US" smtClean="0"/>
              <a:t>4/17/2025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E1B3E1-4C14-4B96-95F9-061FD13AC8B6}" type="slidenum">
              <a:rPr lang="en-US" smtClean="0"/>
              <a:t>‹#›</a:t>
            </a:fld>
            <a:endParaRPr lang="en-US"/>
          </a:p>
        </p:txBody>
      </p:sp>
    </p:spTree>
    <p:extLst>
      <p:ext uri="{BB962C8B-B14F-4D97-AF65-F5344CB8AC3E}">
        <p14:creationId xmlns:p14="http://schemas.microsoft.com/office/powerpoint/2010/main" val="3643211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instructions will show on the page when you log on. </a:t>
            </a:r>
          </a:p>
        </p:txBody>
      </p:sp>
      <p:sp>
        <p:nvSpPr>
          <p:cNvPr id="4" name="Slide Number Placeholder 3"/>
          <p:cNvSpPr>
            <a:spLocks noGrp="1"/>
          </p:cNvSpPr>
          <p:nvPr>
            <p:ph type="sldNum" sz="quarter" idx="5"/>
          </p:nvPr>
        </p:nvSpPr>
        <p:spPr/>
        <p:txBody>
          <a:bodyPr/>
          <a:lstStyle/>
          <a:p>
            <a:fld id="{179CACB2-B369-463C-8E08-AB268E558D78}" type="slidenum">
              <a:rPr lang="en-US" smtClean="0"/>
              <a:t>2</a:t>
            </a:fld>
            <a:endParaRPr lang="en-US"/>
          </a:p>
        </p:txBody>
      </p:sp>
    </p:spTree>
    <p:extLst>
      <p:ext uri="{BB962C8B-B14F-4D97-AF65-F5344CB8AC3E}">
        <p14:creationId xmlns:p14="http://schemas.microsoft.com/office/powerpoint/2010/main" val="59410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two methods that you can use to get to the VAM Survey. </a:t>
            </a:r>
          </a:p>
        </p:txBody>
      </p:sp>
      <p:sp>
        <p:nvSpPr>
          <p:cNvPr id="4" name="Slide Number Placeholder 3"/>
          <p:cNvSpPr>
            <a:spLocks noGrp="1"/>
          </p:cNvSpPr>
          <p:nvPr>
            <p:ph type="sldNum" sz="quarter" idx="5"/>
          </p:nvPr>
        </p:nvSpPr>
        <p:spPr/>
        <p:txBody>
          <a:bodyPr/>
          <a:lstStyle/>
          <a:p>
            <a:fld id="{179CACB2-B369-463C-8E08-AB268E558D78}" type="slidenum">
              <a:rPr lang="en-US" smtClean="0"/>
              <a:t>3</a:t>
            </a:fld>
            <a:endParaRPr lang="en-US"/>
          </a:p>
        </p:txBody>
      </p:sp>
    </p:spTree>
    <p:extLst>
      <p:ext uri="{BB962C8B-B14F-4D97-AF65-F5344CB8AC3E}">
        <p14:creationId xmlns:p14="http://schemas.microsoft.com/office/powerpoint/2010/main" val="3437271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0B045-83A3-12F2-DF4C-A56E189DF1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A2C3B14-0A7E-8D8E-63AD-343B9F2ADA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17D98FE-4438-7D86-27E9-DA58C1945ABC}"/>
              </a:ext>
            </a:extLst>
          </p:cNvPr>
          <p:cNvSpPr>
            <a:spLocks noGrp="1"/>
          </p:cNvSpPr>
          <p:nvPr>
            <p:ph type="dt" sz="half" idx="10"/>
          </p:nvPr>
        </p:nvSpPr>
        <p:spPr/>
        <p:txBody>
          <a:bodyPr/>
          <a:lstStyle/>
          <a:p>
            <a:fld id="{772D0DEA-F3DF-405E-A6BD-7B473C33A1A2}" type="datetimeFigureOut">
              <a:rPr lang="en-US" smtClean="0"/>
              <a:t>4/17/2025</a:t>
            </a:fld>
            <a:endParaRPr lang="en-US"/>
          </a:p>
        </p:txBody>
      </p:sp>
      <p:sp>
        <p:nvSpPr>
          <p:cNvPr id="5" name="Footer Placeholder 4">
            <a:extLst>
              <a:ext uri="{FF2B5EF4-FFF2-40B4-BE49-F238E27FC236}">
                <a16:creationId xmlns:a16="http://schemas.microsoft.com/office/drawing/2014/main" id="{15B7A8FC-FC02-7932-4738-CFFE24AB96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5B0E90-53EC-6F6D-799A-D97AEF50658B}"/>
              </a:ext>
            </a:extLst>
          </p:cNvPr>
          <p:cNvSpPr>
            <a:spLocks noGrp="1"/>
          </p:cNvSpPr>
          <p:nvPr>
            <p:ph type="sldNum" sz="quarter" idx="12"/>
          </p:nvPr>
        </p:nvSpPr>
        <p:spPr/>
        <p:txBody>
          <a:bodyPr/>
          <a:lstStyle/>
          <a:p>
            <a:fld id="{B2FFCBC2-77DB-48BD-B41E-F345F5F07FF6}" type="slidenum">
              <a:rPr lang="en-US" smtClean="0"/>
              <a:t>‹#›</a:t>
            </a:fld>
            <a:endParaRPr lang="en-US"/>
          </a:p>
        </p:txBody>
      </p:sp>
    </p:spTree>
    <p:extLst>
      <p:ext uri="{BB962C8B-B14F-4D97-AF65-F5344CB8AC3E}">
        <p14:creationId xmlns:p14="http://schemas.microsoft.com/office/powerpoint/2010/main" val="2537553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F470D-94D4-86F1-62DB-C48511E08BB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A3FA745-2AC2-D53A-8EE9-0C858441BA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FD2AD4-C9CE-E846-EBC0-94D828025CD1}"/>
              </a:ext>
            </a:extLst>
          </p:cNvPr>
          <p:cNvSpPr>
            <a:spLocks noGrp="1"/>
          </p:cNvSpPr>
          <p:nvPr>
            <p:ph type="dt" sz="half" idx="10"/>
          </p:nvPr>
        </p:nvSpPr>
        <p:spPr/>
        <p:txBody>
          <a:bodyPr/>
          <a:lstStyle/>
          <a:p>
            <a:fld id="{772D0DEA-F3DF-405E-A6BD-7B473C33A1A2}" type="datetimeFigureOut">
              <a:rPr lang="en-US" smtClean="0"/>
              <a:t>4/17/2025</a:t>
            </a:fld>
            <a:endParaRPr lang="en-US"/>
          </a:p>
        </p:txBody>
      </p:sp>
      <p:sp>
        <p:nvSpPr>
          <p:cNvPr id="5" name="Footer Placeholder 4">
            <a:extLst>
              <a:ext uri="{FF2B5EF4-FFF2-40B4-BE49-F238E27FC236}">
                <a16:creationId xmlns:a16="http://schemas.microsoft.com/office/drawing/2014/main" id="{4B99B208-F5FD-818D-1F4B-49450FBEE4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B3E986-0C78-712B-B501-8D485FFC9BAF}"/>
              </a:ext>
            </a:extLst>
          </p:cNvPr>
          <p:cNvSpPr>
            <a:spLocks noGrp="1"/>
          </p:cNvSpPr>
          <p:nvPr>
            <p:ph type="sldNum" sz="quarter" idx="12"/>
          </p:nvPr>
        </p:nvSpPr>
        <p:spPr/>
        <p:txBody>
          <a:bodyPr/>
          <a:lstStyle/>
          <a:p>
            <a:fld id="{B2FFCBC2-77DB-48BD-B41E-F345F5F07FF6}" type="slidenum">
              <a:rPr lang="en-US" smtClean="0"/>
              <a:t>‹#›</a:t>
            </a:fld>
            <a:endParaRPr lang="en-US"/>
          </a:p>
        </p:txBody>
      </p:sp>
    </p:spTree>
    <p:extLst>
      <p:ext uri="{BB962C8B-B14F-4D97-AF65-F5344CB8AC3E}">
        <p14:creationId xmlns:p14="http://schemas.microsoft.com/office/powerpoint/2010/main" val="1749205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2157F6-A31F-5D0F-83B1-2FF00DC9A02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C64A7B-C0DE-54CF-0A52-F8FFFFFCBE6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EE55E0-341E-2B1C-DB58-EEB7060C8B51}"/>
              </a:ext>
            </a:extLst>
          </p:cNvPr>
          <p:cNvSpPr>
            <a:spLocks noGrp="1"/>
          </p:cNvSpPr>
          <p:nvPr>
            <p:ph type="dt" sz="half" idx="10"/>
          </p:nvPr>
        </p:nvSpPr>
        <p:spPr/>
        <p:txBody>
          <a:bodyPr/>
          <a:lstStyle/>
          <a:p>
            <a:fld id="{772D0DEA-F3DF-405E-A6BD-7B473C33A1A2}" type="datetimeFigureOut">
              <a:rPr lang="en-US" smtClean="0"/>
              <a:t>4/17/2025</a:t>
            </a:fld>
            <a:endParaRPr lang="en-US"/>
          </a:p>
        </p:txBody>
      </p:sp>
      <p:sp>
        <p:nvSpPr>
          <p:cNvPr id="5" name="Footer Placeholder 4">
            <a:extLst>
              <a:ext uri="{FF2B5EF4-FFF2-40B4-BE49-F238E27FC236}">
                <a16:creationId xmlns:a16="http://schemas.microsoft.com/office/drawing/2014/main" id="{4F2E9251-6A07-86DF-9184-97570F08A6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35CFD7-B436-EFB3-521B-8F415D908A49}"/>
              </a:ext>
            </a:extLst>
          </p:cNvPr>
          <p:cNvSpPr>
            <a:spLocks noGrp="1"/>
          </p:cNvSpPr>
          <p:nvPr>
            <p:ph type="sldNum" sz="quarter" idx="12"/>
          </p:nvPr>
        </p:nvSpPr>
        <p:spPr/>
        <p:txBody>
          <a:bodyPr/>
          <a:lstStyle/>
          <a:p>
            <a:fld id="{B2FFCBC2-77DB-48BD-B41E-F345F5F07FF6}" type="slidenum">
              <a:rPr lang="en-US" smtClean="0"/>
              <a:t>‹#›</a:t>
            </a:fld>
            <a:endParaRPr lang="en-US"/>
          </a:p>
        </p:txBody>
      </p:sp>
    </p:spTree>
    <p:extLst>
      <p:ext uri="{BB962C8B-B14F-4D97-AF65-F5344CB8AC3E}">
        <p14:creationId xmlns:p14="http://schemas.microsoft.com/office/powerpoint/2010/main" val="236711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385A5-A0E7-3211-45D1-0A6E09F5A1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FB715C-A50F-CC6A-A25A-622D917D18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4D4D78-D522-3DF3-6EA5-24DF7285960F}"/>
              </a:ext>
            </a:extLst>
          </p:cNvPr>
          <p:cNvSpPr>
            <a:spLocks noGrp="1"/>
          </p:cNvSpPr>
          <p:nvPr>
            <p:ph type="dt" sz="half" idx="10"/>
          </p:nvPr>
        </p:nvSpPr>
        <p:spPr/>
        <p:txBody>
          <a:bodyPr/>
          <a:lstStyle/>
          <a:p>
            <a:fld id="{772D0DEA-F3DF-405E-A6BD-7B473C33A1A2}" type="datetimeFigureOut">
              <a:rPr lang="en-US" smtClean="0"/>
              <a:t>4/17/2025</a:t>
            </a:fld>
            <a:endParaRPr lang="en-US"/>
          </a:p>
        </p:txBody>
      </p:sp>
      <p:sp>
        <p:nvSpPr>
          <p:cNvPr id="5" name="Footer Placeholder 4">
            <a:extLst>
              <a:ext uri="{FF2B5EF4-FFF2-40B4-BE49-F238E27FC236}">
                <a16:creationId xmlns:a16="http://schemas.microsoft.com/office/drawing/2014/main" id="{2BDCD2FD-E3A0-5616-212B-74C169B0BD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6D8A77-C654-A94E-BC7E-30BFD4D40856}"/>
              </a:ext>
            </a:extLst>
          </p:cNvPr>
          <p:cNvSpPr>
            <a:spLocks noGrp="1"/>
          </p:cNvSpPr>
          <p:nvPr>
            <p:ph type="sldNum" sz="quarter" idx="12"/>
          </p:nvPr>
        </p:nvSpPr>
        <p:spPr/>
        <p:txBody>
          <a:bodyPr/>
          <a:lstStyle/>
          <a:p>
            <a:fld id="{B2FFCBC2-77DB-48BD-B41E-F345F5F07FF6}" type="slidenum">
              <a:rPr lang="en-US" smtClean="0"/>
              <a:t>‹#›</a:t>
            </a:fld>
            <a:endParaRPr lang="en-US"/>
          </a:p>
        </p:txBody>
      </p:sp>
    </p:spTree>
    <p:extLst>
      <p:ext uri="{BB962C8B-B14F-4D97-AF65-F5344CB8AC3E}">
        <p14:creationId xmlns:p14="http://schemas.microsoft.com/office/powerpoint/2010/main" val="4101420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85E03-35F4-1290-70E5-FCC4A9215E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6FC3B5E-C929-B7B3-FA71-062B6FE5408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7541D6-37BA-B531-F25A-4F492C4422BD}"/>
              </a:ext>
            </a:extLst>
          </p:cNvPr>
          <p:cNvSpPr>
            <a:spLocks noGrp="1"/>
          </p:cNvSpPr>
          <p:nvPr>
            <p:ph type="dt" sz="half" idx="10"/>
          </p:nvPr>
        </p:nvSpPr>
        <p:spPr/>
        <p:txBody>
          <a:bodyPr/>
          <a:lstStyle/>
          <a:p>
            <a:fld id="{772D0DEA-F3DF-405E-A6BD-7B473C33A1A2}" type="datetimeFigureOut">
              <a:rPr lang="en-US" smtClean="0"/>
              <a:t>4/17/2025</a:t>
            </a:fld>
            <a:endParaRPr lang="en-US"/>
          </a:p>
        </p:txBody>
      </p:sp>
      <p:sp>
        <p:nvSpPr>
          <p:cNvPr id="5" name="Footer Placeholder 4">
            <a:extLst>
              <a:ext uri="{FF2B5EF4-FFF2-40B4-BE49-F238E27FC236}">
                <a16:creationId xmlns:a16="http://schemas.microsoft.com/office/drawing/2014/main" id="{5F1DE3C0-FD33-8A5C-B6E6-FDD716E140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646929-7EFE-8782-DCCB-8C8AE6172AAA}"/>
              </a:ext>
            </a:extLst>
          </p:cNvPr>
          <p:cNvSpPr>
            <a:spLocks noGrp="1"/>
          </p:cNvSpPr>
          <p:nvPr>
            <p:ph type="sldNum" sz="quarter" idx="12"/>
          </p:nvPr>
        </p:nvSpPr>
        <p:spPr/>
        <p:txBody>
          <a:bodyPr/>
          <a:lstStyle/>
          <a:p>
            <a:fld id="{B2FFCBC2-77DB-48BD-B41E-F345F5F07FF6}" type="slidenum">
              <a:rPr lang="en-US" smtClean="0"/>
              <a:t>‹#›</a:t>
            </a:fld>
            <a:endParaRPr lang="en-US"/>
          </a:p>
        </p:txBody>
      </p:sp>
    </p:spTree>
    <p:extLst>
      <p:ext uri="{BB962C8B-B14F-4D97-AF65-F5344CB8AC3E}">
        <p14:creationId xmlns:p14="http://schemas.microsoft.com/office/powerpoint/2010/main" val="3084132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88C36-FE2B-6C00-95AC-91F7B763B5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97B5ED-D04F-CC4C-3BAA-EB457C7DFC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611C6D3-B86F-4C77-268F-F8BDE887A6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1B88668-D3AC-2498-4CC3-9410810D2B97}"/>
              </a:ext>
            </a:extLst>
          </p:cNvPr>
          <p:cNvSpPr>
            <a:spLocks noGrp="1"/>
          </p:cNvSpPr>
          <p:nvPr>
            <p:ph type="dt" sz="half" idx="10"/>
          </p:nvPr>
        </p:nvSpPr>
        <p:spPr/>
        <p:txBody>
          <a:bodyPr/>
          <a:lstStyle/>
          <a:p>
            <a:fld id="{772D0DEA-F3DF-405E-A6BD-7B473C33A1A2}" type="datetimeFigureOut">
              <a:rPr lang="en-US" smtClean="0"/>
              <a:t>4/17/2025</a:t>
            </a:fld>
            <a:endParaRPr lang="en-US"/>
          </a:p>
        </p:txBody>
      </p:sp>
      <p:sp>
        <p:nvSpPr>
          <p:cNvPr id="6" name="Footer Placeholder 5">
            <a:extLst>
              <a:ext uri="{FF2B5EF4-FFF2-40B4-BE49-F238E27FC236}">
                <a16:creationId xmlns:a16="http://schemas.microsoft.com/office/drawing/2014/main" id="{4EEA4D6B-A445-ABA6-B86A-B44CDDF1BB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DBD278-26ED-A84A-9688-97431168A510}"/>
              </a:ext>
            </a:extLst>
          </p:cNvPr>
          <p:cNvSpPr>
            <a:spLocks noGrp="1"/>
          </p:cNvSpPr>
          <p:nvPr>
            <p:ph type="sldNum" sz="quarter" idx="12"/>
          </p:nvPr>
        </p:nvSpPr>
        <p:spPr/>
        <p:txBody>
          <a:bodyPr/>
          <a:lstStyle/>
          <a:p>
            <a:fld id="{B2FFCBC2-77DB-48BD-B41E-F345F5F07FF6}" type="slidenum">
              <a:rPr lang="en-US" smtClean="0"/>
              <a:t>‹#›</a:t>
            </a:fld>
            <a:endParaRPr lang="en-US"/>
          </a:p>
        </p:txBody>
      </p:sp>
    </p:spTree>
    <p:extLst>
      <p:ext uri="{BB962C8B-B14F-4D97-AF65-F5344CB8AC3E}">
        <p14:creationId xmlns:p14="http://schemas.microsoft.com/office/powerpoint/2010/main" val="4186287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4AB4E-7F68-4CFE-2425-B9304AC5C7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CA07018-E8B3-00C0-19FD-534136BE91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561FC2-DC0B-CF3A-1F3C-3AB9922465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6B9EF-E975-3113-95B2-FCB953A23E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9A3D2C-445F-CA37-2ED7-E142F63E7D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CC8ACBA-135C-1212-E19E-7F4800E7B18E}"/>
              </a:ext>
            </a:extLst>
          </p:cNvPr>
          <p:cNvSpPr>
            <a:spLocks noGrp="1"/>
          </p:cNvSpPr>
          <p:nvPr>
            <p:ph type="dt" sz="half" idx="10"/>
          </p:nvPr>
        </p:nvSpPr>
        <p:spPr/>
        <p:txBody>
          <a:bodyPr/>
          <a:lstStyle/>
          <a:p>
            <a:fld id="{772D0DEA-F3DF-405E-A6BD-7B473C33A1A2}" type="datetimeFigureOut">
              <a:rPr lang="en-US" smtClean="0"/>
              <a:t>4/17/2025</a:t>
            </a:fld>
            <a:endParaRPr lang="en-US"/>
          </a:p>
        </p:txBody>
      </p:sp>
      <p:sp>
        <p:nvSpPr>
          <p:cNvPr id="8" name="Footer Placeholder 7">
            <a:extLst>
              <a:ext uri="{FF2B5EF4-FFF2-40B4-BE49-F238E27FC236}">
                <a16:creationId xmlns:a16="http://schemas.microsoft.com/office/drawing/2014/main" id="{9C806CA1-28C3-6C1B-3A38-7CB904BC89A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00F8819-6EE9-FA88-E24A-8620E9FE7A7E}"/>
              </a:ext>
            </a:extLst>
          </p:cNvPr>
          <p:cNvSpPr>
            <a:spLocks noGrp="1"/>
          </p:cNvSpPr>
          <p:nvPr>
            <p:ph type="sldNum" sz="quarter" idx="12"/>
          </p:nvPr>
        </p:nvSpPr>
        <p:spPr/>
        <p:txBody>
          <a:bodyPr/>
          <a:lstStyle/>
          <a:p>
            <a:fld id="{B2FFCBC2-77DB-48BD-B41E-F345F5F07FF6}" type="slidenum">
              <a:rPr lang="en-US" smtClean="0"/>
              <a:t>‹#›</a:t>
            </a:fld>
            <a:endParaRPr lang="en-US"/>
          </a:p>
        </p:txBody>
      </p:sp>
    </p:spTree>
    <p:extLst>
      <p:ext uri="{BB962C8B-B14F-4D97-AF65-F5344CB8AC3E}">
        <p14:creationId xmlns:p14="http://schemas.microsoft.com/office/powerpoint/2010/main" val="137713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F1BA6-7BDA-DC50-B708-3D81757EA4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7296F42-A764-6071-B99A-04413657EC38}"/>
              </a:ext>
            </a:extLst>
          </p:cNvPr>
          <p:cNvSpPr>
            <a:spLocks noGrp="1"/>
          </p:cNvSpPr>
          <p:nvPr>
            <p:ph type="dt" sz="half" idx="10"/>
          </p:nvPr>
        </p:nvSpPr>
        <p:spPr/>
        <p:txBody>
          <a:bodyPr/>
          <a:lstStyle/>
          <a:p>
            <a:fld id="{772D0DEA-F3DF-405E-A6BD-7B473C33A1A2}" type="datetimeFigureOut">
              <a:rPr lang="en-US" smtClean="0"/>
              <a:t>4/17/2025</a:t>
            </a:fld>
            <a:endParaRPr lang="en-US"/>
          </a:p>
        </p:txBody>
      </p:sp>
      <p:sp>
        <p:nvSpPr>
          <p:cNvPr id="4" name="Footer Placeholder 3">
            <a:extLst>
              <a:ext uri="{FF2B5EF4-FFF2-40B4-BE49-F238E27FC236}">
                <a16:creationId xmlns:a16="http://schemas.microsoft.com/office/drawing/2014/main" id="{866A9DCE-04F2-D031-1715-75D58D95218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DC8F895-0913-69A2-40F7-56839A07A652}"/>
              </a:ext>
            </a:extLst>
          </p:cNvPr>
          <p:cNvSpPr>
            <a:spLocks noGrp="1"/>
          </p:cNvSpPr>
          <p:nvPr>
            <p:ph type="sldNum" sz="quarter" idx="12"/>
          </p:nvPr>
        </p:nvSpPr>
        <p:spPr/>
        <p:txBody>
          <a:bodyPr/>
          <a:lstStyle/>
          <a:p>
            <a:fld id="{B2FFCBC2-77DB-48BD-B41E-F345F5F07FF6}" type="slidenum">
              <a:rPr lang="en-US" smtClean="0"/>
              <a:t>‹#›</a:t>
            </a:fld>
            <a:endParaRPr lang="en-US"/>
          </a:p>
        </p:txBody>
      </p:sp>
    </p:spTree>
    <p:extLst>
      <p:ext uri="{BB962C8B-B14F-4D97-AF65-F5344CB8AC3E}">
        <p14:creationId xmlns:p14="http://schemas.microsoft.com/office/powerpoint/2010/main" val="1364822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279645-DDED-CDAD-BFA9-2EC22BB38511}"/>
              </a:ext>
            </a:extLst>
          </p:cNvPr>
          <p:cNvSpPr>
            <a:spLocks noGrp="1"/>
          </p:cNvSpPr>
          <p:nvPr>
            <p:ph type="dt" sz="half" idx="10"/>
          </p:nvPr>
        </p:nvSpPr>
        <p:spPr/>
        <p:txBody>
          <a:bodyPr/>
          <a:lstStyle/>
          <a:p>
            <a:fld id="{772D0DEA-F3DF-405E-A6BD-7B473C33A1A2}" type="datetimeFigureOut">
              <a:rPr lang="en-US" smtClean="0"/>
              <a:t>4/17/2025</a:t>
            </a:fld>
            <a:endParaRPr lang="en-US"/>
          </a:p>
        </p:txBody>
      </p:sp>
      <p:sp>
        <p:nvSpPr>
          <p:cNvPr id="3" name="Footer Placeholder 2">
            <a:extLst>
              <a:ext uri="{FF2B5EF4-FFF2-40B4-BE49-F238E27FC236}">
                <a16:creationId xmlns:a16="http://schemas.microsoft.com/office/drawing/2014/main" id="{44C6CEFD-E882-FD0E-EF66-1D1E9306C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09F87E0-E1D7-19D3-86CD-E2907D526780}"/>
              </a:ext>
            </a:extLst>
          </p:cNvPr>
          <p:cNvSpPr>
            <a:spLocks noGrp="1"/>
          </p:cNvSpPr>
          <p:nvPr>
            <p:ph type="sldNum" sz="quarter" idx="12"/>
          </p:nvPr>
        </p:nvSpPr>
        <p:spPr/>
        <p:txBody>
          <a:bodyPr/>
          <a:lstStyle/>
          <a:p>
            <a:fld id="{B2FFCBC2-77DB-48BD-B41E-F345F5F07FF6}" type="slidenum">
              <a:rPr lang="en-US" smtClean="0"/>
              <a:t>‹#›</a:t>
            </a:fld>
            <a:endParaRPr lang="en-US"/>
          </a:p>
        </p:txBody>
      </p:sp>
    </p:spTree>
    <p:extLst>
      <p:ext uri="{BB962C8B-B14F-4D97-AF65-F5344CB8AC3E}">
        <p14:creationId xmlns:p14="http://schemas.microsoft.com/office/powerpoint/2010/main" val="2922353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41318-25D8-E9B9-DF78-E60D7C2C78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B5F0042-BACE-6C63-0441-E6F5750DCA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A430FA-7447-EE31-2D78-60457760C2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26B2AD-4C97-27CC-F590-8CE3788F4BB5}"/>
              </a:ext>
            </a:extLst>
          </p:cNvPr>
          <p:cNvSpPr>
            <a:spLocks noGrp="1"/>
          </p:cNvSpPr>
          <p:nvPr>
            <p:ph type="dt" sz="half" idx="10"/>
          </p:nvPr>
        </p:nvSpPr>
        <p:spPr/>
        <p:txBody>
          <a:bodyPr/>
          <a:lstStyle/>
          <a:p>
            <a:fld id="{772D0DEA-F3DF-405E-A6BD-7B473C33A1A2}" type="datetimeFigureOut">
              <a:rPr lang="en-US" smtClean="0"/>
              <a:t>4/17/2025</a:t>
            </a:fld>
            <a:endParaRPr lang="en-US"/>
          </a:p>
        </p:txBody>
      </p:sp>
      <p:sp>
        <p:nvSpPr>
          <p:cNvPr id="6" name="Footer Placeholder 5">
            <a:extLst>
              <a:ext uri="{FF2B5EF4-FFF2-40B4-BE49-F238E27FC236}">
                <a16:creationId xmlns:a16="http://schemas.microsoft.com/office/drawing/2014/main" id="{474D5568-F536-682B-E308-4F66859F37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C73567-3227-674A-8954-25851B5D5627}"/>
              </a:ext>
            </a:extLst>
          </p:cNvPr>
          <p:cNvSpPr>
            <a:spLocks noGrp="1"/>
          </p:cNvSpPr>
          <p:nvPr>
            <p:ph type="sldNum" sz="quarter" idx="12"/>
          </p:nvPr>
        </p:nvSpPr>
        <p:spPr/>
        <p:txBody>
          <a:bodyPr/>
          <a:lstStyle/>
          <a:p>
            <a:fld id="{B2FFCBC2-77DB-48BD-B41E-F345F5F07FF6}" type="slidenum">
              <a:rPr lang="en-US" smtClean="0"/>
              <a:t>‹#›</a:t>
            </a:fld>
            <a:endParaRPr lang="en-US"/>
          </a:p>
        </p:txBody>
      </p:sp>
    </p:spTree>
    <p:extLst>
      <p:ext uri="{BB962C8B-B14F-4D97-AF65-F5344CB8AC3E}">
        <p14:creationId xmlns:p14="http://schemas.microsoft.com/office/powerpoint/2010/main" val="892354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A8A88-93F2-072A-8D18-BCBC53D57C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E5732A-A122-1410-6F0A-2AFD1B28AB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561E936-B4A5-9BF2-8AFC-7907640D85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F4140D-4ADD-06CF-B665-6F35E7585892}"/>
              </a:ext>
            </a:extLst>
          </p:cNvPr>
          <p:cNvSpPr>
            <a:spLocks noGrp="1"/>
          </p:cNvSpPr>
          <p:nvPr>
            <p:ph type="dt" sz="half" idx="10"/>
          </p:nvPr>
        </p:nvSpPr>
        <p:spPr/>
        <p:txBody>
          <a:bodyPr/>
          <a:lstStyle/>
          <a:p>
            <a:fld id="{772D0DEA-F3DF-405E-A6BD-7B473C33A1A2}" type="datetimeFigureOut">
              <a:rPr lang="en-US" smtClean="0"/>
              <a:t>4/17/2025</a:t>
            </a:fld>
            <a:endParaRPr lang="en-US"/>
          </a:p>
        </p:txBody>
      </p:sp>
      <p:sp>
        <p:nvSpPr>
          <p:cNvPr id="6" name="Footer Placeholder 5">
            <a:extLst>
              <a:ext uri="{FF2B5EF4-FFF2-40B4-BE49-F238E27FC236}">
                <a16:creationId xmlns:a16="http://schemas.microsoft.com/office/drawing/2014/main" id="{5CE9D89F-5185-A095-AA74-AF2D733FDF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7DEB73-5E59-3346-2F5A-A00E0DC42047}"/>
              </a:ext>
            </a:extLst>
          </p:cNvPr>
          <p:cNvSpPr>
            <a:spLocks noGrp="1"/>
          </p:cNvSpPr>
          <p:nvPr>
            <p:ph type="sldNum" sz="quarter" idx="12"/>
          </p:nvPr>
        </p:nvSpPr>
        <p:spPr/>
        <p:txBody>
          <a:bodyPr/>
          <a:lstStyle/>
          <a:p>
            <a:fld id="{B2FFCBC2-77DB-48BD-B41E-F345F5F07FF6}" type="slidenum">
              <a:rPr lang="en-US" smtClean="0"/>
              <a:t>‹#›</a:t>
            </a:fld>
            <a:endParaRPr lang="en-US"/>
          </a:p>
        </p:txBody>
      </p:sp>
    </p:spTree>
    <p:extLst>
      <p:ext uri="{BB962C8B-B14F-4D97-AF65-F5344CB8AC3E}">
        <p14:creationId xmlns:p14="http://schemas.microsoft.com/office/powerpoint/2010/main" val="1793995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C8A396-4412-1971-3119-AACAD1477B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CE667F-DAD1-5851-500E-B471F8DE95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361C76-884E-024E-17E1-CA3557FF6C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72D0DEA-F3DF-405E-A6BD-7B473C33A1A2}" type="datetimeFigureOut">
              <a:rPr lang="en-US" smtClean="0"/>
              <a:t>4/17/2025</a:t>
            </a:fld>
            <a:endParaRPr lang="en-US"/>
          </a:p>
        </p:txBody>
      </p:sp>
      <p:sp>
        <p:nvSpPr>
          <p:cNvPr id="5" name="Footer Placeholder 4">
            <a:extLst>
              <a:ext uri="{FF2B5EF4-FFF2-40B4-BE49-F238E27FC236}">
                <a16:creationId xmlns:a16="http://schemas.microsoft.com/office/drawing/2014/main" id="{C576761D-8D74-904A-261D-85F89D9BB2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67C19E4-1540-6974-4DC8-0C581C0402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2FFCBC2-77DB-48BD-B41E-F345F5F07FF6}" type="slidenum">
              <a:rPr lang="en-US" smtClean="0"/>
              <a:t>‹#›</a:t>
            </a:fld>
            <a:endParaRPr lang="en-US"/>
          </a:p>
        </p:txBody>
      </p:sp>
    </p:spTree>
    <p:extLst>
      <p:ext uri="{BB962C8B-B14F-4D97-AF65-F5344CB8AC3E}">
        <p14:creationId xmlns:p14="http://schemas.microsoft.com/office/powerpoint/2010/main" val="1189714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EE571-4838-BA7F-2B87-A357D91A4C11}"/>
              </a:ext>
            </a:extLst>
          </p:cNvPr>
          <p:cNvSpPr txBox="1"/>
          <p:nvPr/>
        </p:nvSpPr>
        <p:spPr>
          <a:xfrm>
            <a:off x="88490" y="195528"/>
            <a:ext cx="11739716" cy="5755422"/>
          </a:xfrm>
          <a:prstGeom prst="rect">
            <a:avLst/>
          </a:prstGeom>
          <a:noFill/>
        </p:spPr>
        <p:txBody>
          <a:bodyPr wrap="square">
            <a:spAutoFit/>
          </a:bodyPr>
          <a:lstStyle/>
          <a:p>
            <a:pPr algn="l">
              <a:buNone/>
            </a:pPr>
            <a:r>
              <a:rPr lang="en-US" sz="1800" b="1" i="0" u="sng" dirty="0">
                <a:solidFill>
                  <a:srgbClr val="000000"/>
                </a:solidFill>
                <a:effectLst/>
                <a:latin typeface="Calibri" panose="020F0502020204030204" pitchFamily="34" charset="0"/>
              </a:rPr>
              <a:t>Instructions: </a:t>
            </a:r>
            <a:r>
              <a:rPr lang="en-US" dirty="0">
                <a:solidFill>
                  <a:srgbClr val="000000"/>
                </a:solidFill>
                <a:latin typeface="Calibri" panose="020F0502020204030204" pitchFamily="34" charset="0"/>
              </a:rPr>
              <a:t>A</a:t>
            </a:r>
            <a:r>
              <a:rPr lang="en-US" sz="1800" dirty="0">
                <a:solidFill>
                  <a:srgbClr val="000000"/>
                </a:solidFill>
                <a:effectLst/>
                <a:latin typeface="Calibri" panose="020F0502020204030204" pitchFamily="34" charset="0"/>
              </a:rPr>
              <a:t>ll</a:t>
            </a:r>
            <a:r>
              <a:rPr lang="en-US" sz="1800" b="0" i="0" dirty="0">
                <a:solidFill>
                  <a:srgbClr val="000000"/>
                </a:solidFill>
                <a:effectLst/>
                <a:latin typeface="Calibri" panose="020F0502020204030204" pitchFamily="34" charset="0"/>
              </a:rPr>
              <a:t> questions are required to be completed (answered) fully. Unanswered questions will cause the survey to show as yellow (incomplete).</a:t>
            </a:r>
          </a:p>
          <a:p>
            <a:pPr algn="l">
              <a:buNone/>
            </a:pPr>
            <a:endParaRPr lang="en-US" sz="1800" b="0" i="0" dirty="0">
              <a:solidFill>
                <a:srgbClr val="242424"/>
              </a:solidFill>
              <a:effectLst/>
              <a:latin typeface="Aptos" panose="020B0004020202020204" pitchFamily="34" charset="0"/>
            </a:endParaRPr>
          </a:p>
          <a:p>
            <a:pPr algn="l">
              <a:buFont typeface="Arial" panose="020B0604020202020204" pitchFamily="34" charset="0"/>
              <a:buChar char="•"/>
            </a:pPr>
            <a:r>
              <a:rPr lang="en-US" sz="1800" b="0" i="0" dirty="0">
                <a:solidFill>
                  <a:srgbClr val="000000"/>
                </a:solidFill>
                <a:effectLst/>
                <a:latin typeface="Calibri" panose="020F0502020204030204" pitchFamily="34" charset="0"/>
              </a:rPr>
              <a:t>Questions will require drop-down selections or free-text answers.</a:t>
            </a:r>
          </a:p>
          <a:p>
            <a:pPr algn="l">
              <a:buFont typeface="Arial" panose="020B0604020202020204" pitchFamily="34" charset="0"/>
              <a:buChar char="•"/>
            </a:pPr>
            <a:endParaRPr lang="en-US" sz="1800" b="0" i="0" dirty="0">
              <a:solidFill>
                <a:srgbClr val="000000"/>
              </a:solidFill>
              <a:effectLst/>
              <a:latin typeface="Aptos" panose="020B0004020202020204" pitchFamily="34" charset="0"/>
            </a:endParaRPr>
          </a:p>
          <a:p>
            <a:pPr algn="l">
              <a:buFont typeface="Arial" panose="020B0604020202020204" pitchFamily="34" charset="0"/>
              <a:buChar char="•"/>
            </a:pPr>
            <a:r>
              <a:rPr lang="en-US" sz="1800" b="0" i="0" dirty="0">
                <a:solidFill>
                  <a:srgbClr val="000000"/>
                </a:solidFill>
                <a:effectLst/>
                <a:latin typeface="Calibri" panose="020F0502020204030204" pitchFamily="34" charset="0"/>
              </a:rPr>
              <a:t>Provide clear, detailed responses where requested.</a:t>
            </a:r>
          </a:p>
          <a:p>
            <a:pPr algn="l"/>
            <a:endParaRPr lang="en-US" sz="1800" b="0" i="0" dirty="0">
              <a:solidFill>
                <a:srgbClr val="000000"/>
              </a:solidFill>
              <a:effectLst/>
              <a:latin typeface="Aptos" panose="020B0004020202020204" pitchFamily="34" charset="0"/>
            </a:endParaRPr>
          </a:p>
          <a:p>
            <a:pPr algn="l">
              <a:buFont typeface="Arial" panose="020B0604020202020204" pitchFamily="34" charset="0"/>
              <a:buChar char="•"/>
            </a:pPr>
            <a:r>
              <a:rPr lang="en-US" sz="1800" b="0" i="0" dirty="0">
                <a:solidFill>
                  <a:srgbClr val="000000"/>
                </a:solidFill>
                <a:effectLst/>
                <a:latin typeface="Calibri" panose="020F0502020204030204" pitchFamily="34" charset="0"/>
              </a:rPr>
              <a:t>Initial surveys or surveys that remain unaddressed show as yellow</a:t>
            </a:r>
          </a:p>
          <a:p>
            <a:pPr algn="l">
              <a:buFont typeface="Arial" panose="020B0604020202020204" pitchFamily="34" charset="0"/>
              <a:buChar char="•"/>
            </a:pPr>
            <a:endParaRPr lang="en-US" sz="1800" b="0" i="0" dirty="0">
              <a:solidFill>
                <a:srgbClr val="000000"/>
              </a:solidFill>
              <a:effectLst/>
              <a:latin typeface="Aptos" panose="020B0004020202020204" pitchFamily="34" charset="0"/>
            </a:endParaRPr>
          </a:p>
          <a:p>
            <a:pPr algn="l">
              <a:buFont typeface="Arial" panose="020B0604020202020204" pitchFamily="34" charset="0"/>
              <a:buChar char="•"/>
            </a:pPr>
            <a:r>
              <a:rPr lang="en-US" sz="1800" b="0" i="0" dirty="0">
                <a:solidFill>
                  <a:srgbClr val="000000"/>
                </a:solidFill>
                <a:effectLst/>
                <a:latin typeface="Calibri" panose="020F0502020204030204" pitchFamily="34" charset="0"/>
              </a:rPr>
              <a:t>A completed survey will be highlighted in green.</a:t>
            </a:r>
          </a:p>
          <a:p>
            <a:pPr algn="l">
              <a:buFont typeface="Arial" panose="020B0604020202020204" pitchFamily="34" charset="0"/>
              <a:buChar char="•"/>
            </a:pPr>
            <a:endParaRPr lang="en-US" sz="1800" b="0" i="0" dirty="0">
              <a:solidFill>
                <a:srgbClr val="000000"/>
              </a:solidFill>
              <a:effectLst/>
              <a:latin typeface="Aptos" panose="020B0004020202020204" pitchFamily="34" charset="0"/>
            </a:endParaRPr>
          </a:p>
          <a:p>
            <a:pPr algn="l">
              <a:buFont typeface="Arial" panose="020B0604020202020204" pitchFamily="34" charset="0"/>
              <a:buChar char="•"/>
            </a:pPr>
            <a:r>
              <a:rPr lang="en-US" sz="1800" b="0" i="0" dirty="0">
                <a:solidFill>
                  <a:srgbClr val="000000"/>
                </a:solidFill>
                <a:effectLst/>
                <a:latin typeface="Calibri" panose="020F0502020204030204" pitchFamily="34" charset="0"/>
              </a:rPr>
              <a:t>Rejected surveys by Agency Fleet Managers to vehicle contacts will turn “Red” (when corrected and accepted by Agency Fleet Managers surveys will then turn green)</a:t>
            </a:r>
          </a:p>
          <a:p>
            <a:pPr algn="l">
              <a:buFont typeface="Arial" panose="020B0604020202020204" pitchFamily="34" charset="0"/>
              <a:buChar char="•"/>
            </a:pPr>
            <a:endParaRPr lang="en-US" sz="1800" b="0" i="0" dirty="0">
              <a:solidFill>
                <a:srgbClr val="000000"/>
              </a:solidFill>
              <a:effectLst/>
              <a:latin typeface="Aptos" panose="020B0004020202020204" pitchFamily="34" charset="0"/>
            </a:endParaRPr>
          </a:p>
          <a:p>
            <a:pPr algn="l">
              <a:buFont typeface="Arial" panose="020B0604020202020204" pitchFamily="34" charset="0"/>
              <a:buChar char="•"/>
            </a:pPr>
            <a:r>
              <a:rPr lang="en-US" sz="1800" b="0" i="0" dirty="0">
                <a:solidFill>
                  <a:srgbClr val="000000"/>
                </a:solidFill>
                <a:effectLst/>
                <a:latin typeface="Calibri" panose="020F0502020204030204" pitchFamily="34" charset="0"/>
              </a:rPr>
              <a:t>Green surveys are ready for Department HQ Fleet Manager to assess and recommend final decision disposition</a:t>
            </a:r>
          </a:p>
          <a:p>
            <a:pPr algn="l">
              <a:buFont typeface="Arial" panose="020B0604020202020204" pitchFamily="34" charset="0"/>
              <a:buChar char="•"/>
            </a:pPr>
            <a:endParaRPr lang="en-US" sz="1800" b="0" i="0" dirty="0">
              <a:solidFill>
                <a:srgbClr val="000000"/>
              </a:solidFill>
              <a:effectLst/>
              <a:latin typeface="Aptos" panose="020B0004020202020204" pitchFamily="34" charset="0"/>
            </a:endParaRPr>
          </a:p>
          <a:p>
            <a:pPr algn="l">
              <a:buNone/>
            </a:pPr>
            <a:r>
              <a:rPr lang="en-US" sz="1600" b="0" i="0" dirty="0">
                <a:solidFill>
                  <a:srgbClr val="242424"/>
                </a:solidFill>
                <a:effectLst/>
                <a:latin typeface="inherit"/>
              </a:rPr>
              <a:t>ATTN: Once Agencies Fleet Managers have completed their surveys and show green no additional editing will be allowed (surveys will be locked accept to HQ FMO). Department HQ Fleet Manager may return a survey back to the Agencies Fleet Managers. If a survey is returned each will show as red with comment as to why, what is needed to correct, and will no longer be locked. All retuned surveys must be corrected and retuned back to the Department HQ Fleet Manager in a timely manner to ensure Department HQ Fleet Manager can have all surveys ready no later than July 15</a:t>
            </a:r>
            <a:r>
              <a:rPr lang="en-US" sz="1600" b="0" i="0" baseline="30000" dirty="0">
                <a:solidFill>
                  <a:srgbClr val="242424"/>
                </a:solidFill>
                <a:effectLst/>
                <a:latin typeface="inherit"/>
              </a:rPr>
              <a:t>th</a:t>
            </a:r>
            <a:r>
              <a:rPr lang="en-US" sz="1600" b="0" i="0" dirty="0">
                <a:solidFill>
                  <a:srgbClr val="242424"/>
                </a:solidFill>
                <a:effectLst/>
                <a:latin typeface="inherit"/>
              </a:rPr>
              <a:t> 2025 for the Director of Personal Property.</a:t>
            </a:r>
            <a:endParaRPr lang="en-US" sz="1800" b="0" i="0" dirty="0">
              <a:solidFill>
                <a:srgbClr val="242424"/>
              </a:solidFill>
              <a:effectLst/>
              <a:latin typeface="Aptos" panose="020B0004020202020204" pitchFamily="34" charset="0"/>
            </a:endParaRPr>
          </a:p>
        </p:txBody>
      </p:sp>
    </p:spTree>
    <p:extLst>
      <p:ext uri="{BB962C8B-B14F-4D97-AF65-F5344CB8AC3E}">
        <p14:creationId xmlns:p14="http://schemas.microsoft.com/office/powerpoint/2010/main" val="2073453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3373CA2-BFB5-45B3-D495-07BA24278461}"/>
              </a:ext>
            </a:extLst>
          </p:cNvPr>
          <p:cNvSpPr txBox="1"/>
          <p:nvPr/>
        </p:nvSpPr>
        <p:spPr>
          <a:xfrm>
            <a:off x="88492" y="103146"/>
            <a:ext cx="12300154" cy="6247864"/>
          </a:xfrm>
          <a:prstGeom prst="rect">
            <a:avLst/>
          </a:prstGeom>
          <a:noFill/>
        </p:spPr>
        <p:txBody>
          <a:bodyPr wrap="square">
            <a:spAutoFit/>
          </a:bodyPr>
          <a:lstStyle/>
          <a:p>
            <a:pPr algn="l">
              <a:buNone/>
            </a:pPr>
            <a:r>
              <a:rPr lang="en-US" sz="1400" b="1" i="0" u="sng" dirty="0">
                <a:solidFill>
                  <a:srgbClr val="000000"/>
                </a:solidFill>
                <a:effectLst/>
                <a:latin typeface="Calibri" panose="020F0502020204030204" pitchFamily="34" charset="0"/>
              </a:rPr>
              <a:t>VEHICLE ALLOCATION METHODOLOGY (VAM) SURVEY:</a:t>
            </a:r>
            <a:endParaRPr lang="en-US" sz="1400" b="0" i="0" dirty="0">
              <a:solidFill>
                <a:srgbClr val="242424"/>
              </a:solidFill>
              <a:effectLst/>
              <a:latin typeface="Aptos" panose="020B0004020202020204" pitchFamily="34" charset="0"/>
            </a:endParaRPr>
          </a:p>
          <a:p>
            <a:pPr algn="l">
              <a:buNone/>
            </a:pPr>
            <a:r>
              <a:rPr lang="en-US" sz="1400" b="0" i="0" dirty="0">
                <a:solidFill>
                  <a:srgbClr val="000000"/>
                </a:solidFill>
                <a:effectLst/>
                <a:latin typeface="Calibri" panose="020F0502020204030204" pitchFamily="34" charset="0"/>
              </a:rPr>
              <a:t>VAM is a federally mandated program governed by congress that is implemented using a questionnaire. VAM’s are to be conducted no less than every three to five years upon all federal fleets. Vehicle contacts and fleet managers must complete this survey for each vehicle to ensure their needs and insights are considered by HQ leadership when assessing and determining each vehicles final outcome disposition decision.</a:t>
            </a:r>
            <a:endParaRPr lang="en-US" sz="1400" b="0" i="0" dirty="0">
              <a:solidFill>
                <a:srgbClr val="242424"/>
              </a:solidFill>
              <a:effectLst/>
              <a:latin typeface="Aptos" panose="020B0004020202020204" pitchFamily="34" charset="0"/>
            </a:endParaRPr>
          </a:p>
          <a:p>
            <a:pPr algn="l">
              <a:buNone/>
            </a:pPr>
            <a:r>
              <a:rPr lang="en-US" sz="1400" b="1" i="0" u="none" strike="noStrike" dirty="0">
                <a:solidFill>
                  <a:srgbClr val="000000"/>
                </a:solidFill>
                <a:effectLst/>
                <a:latin typeface="Calibri" panose="020F0502020204030204" pitchFamily="34" charset="0"/>
              </a:rPr>
              <a:t> </a:t>
            </a:r>
            <a:endParaRPr lang="en-US" sz="1400" b="0" i="0" dirty="0">
              <a:solidFill>
                <a:srgbClr val="242424"/>
              </a:solidFill>
              <a:effectLst/>
            </a:endParaRPr>
          </a:p>
          <a:p>
            <a:pPr algn="l">
              <a:buNone/>
            </a:pPr>
            <a:r>
              <a:rPr lang="en-US" sz="1400" b="1" i="0" u="sng" dirty="0">
                <a:solidFill>
                  <a:srgbClr val="000000"/>
                </a:solidFill>
                <a:effectLst/>
              </a:rPr>
              <a:t>Purpose:</a:t>
            </a:r>
            <a:r>
              <a:rPr lang="en-US" sz="1400" b="1" i="0" dirty="0">
                <a:solidFill>
                  <a:srgbClr val="000000"/>
                </a:solidFill>
                <a:effectLst/>
              </a:rPr>
              <a:t> </a:t>
            </a:r>
            <a:endParaRPr lang="en-US" sz="1400" b="0" i="0" dirty="0">
              <a:solidFill>
                <a:srgbClr val="242424"/>
              </a:solidFill>
              <a:effectLst/>
            </a:endParaRPr>
          </a:p>
          <a:p>
            <a:pPr algn="l">
              <a:buNone/>
            </a:pPr>
            <a:r>
              <a:rPr lang="en-US" sz="1400" b="0" i="0" dirty="0">
                <a:solidFill>
                  <a:srgbClr val="000000"/>
                </a:solidFill>
                <a:effectLst/>
              </a:rPr>
              <a:t>This survey is to </a:t>
            </a:r>
            <a:r>
              <a:rPr lang="en-US" sz="1400" b="0" i="0" dirty="0">
                <a:solidFill>
                  <a:srgbClr val="242424"/>
                </a:solidFill>
                <a:effectLst/>
              </a:rPr>
              <a:t>accurately account for each actively assigned agency owned (AO) and GSA lease (GL) vehicles utilization, primary purpose, right size, class, &amp; type vehicle required (fleet matrix) </a:t>
            </a:r>
            <a:r>
              <a:rPr lang="en-US" sz="1400" b="0" i="0" dirty="0">
                <a:solidFill>
                  <a:srgbClr val="000000"/>
                </a:solidFill>
                <a:effectLst/>
              </a:rPr>
              <a:t>to include which are emergency service and mission-critical vehicles actively assigned</a:t>
            </a:r>
            <a:r>
              <a:rPr lang="en-US" sz="1400" b="0" i="0" dirty="0">
                <a:solidFill>
                  <a:srgbClr val="242424"/>
                </a:solidFill>
                <a:effectLst/>
              </a:rPr>
              <a:t>; and to determine the need for possible realignment, downsizing, upsizing,  or removal/reduction of vehicles from the fleet.</a:t>
            </a:r>
          </a:p>
          <a:p>
            <a:pPr algn="l">
              <a:buNone/>
            </a:pPr>
            <a:r>
              <a:rPr lang="en-US" sz="1400" b="0" i="0" dirty="0">
                <a:solidFill>
                  <a:srgbClr val="242424"/>
                </a:solidFill>
                <a:effectLst/>
              </a:rPr>
              <a:t> </a:t>
            </a:r>
          </a:p>
          <a:p>
            <a:pPr algn="l">
              <a:buNone/>
            </a:pPr>
            <a:r>
              <a:rPr lang="en-US" sz="1400" b="1" i="0" u="sng" dirty="0">
                <a:solidFill>
                  <a:srgbClr val="000000"/>
                </a:solidFill>
                <a:effectLst/>
              </a:rPr>
              <a:t>Note:</a:t>
            </a:r>
            <a:endParaRPr lang="en-US" sz="1400" b="0" i="0" dirty="0">
              <a:solidFill>
                <a:srgbClr val="242424"/>
              </a:solidFill>
              <a:effectLst/>
            </a:endParaRPr>
          </a:p>
          <a:p>
            <a:pPr algn="l">
              <a:buNone/>
            </a:pPr>
            <a:r>
              <a:rPr lang="en-US" sz="1400" b="0" i="0" dirty="0">
                <a:solidFill>
                  <a:srgbClr val="000000"/>
                </a:solidFill>
                <a:effectLst/>
              </a:rPr>
              <a:t>if a vehicle has had an Excessive Low Utilization (ELU) survey completed in AUTOs that information will be auto populated within the VAM survey. Vehicle contacts can edit that information as needed or leave as is if no edits are required. The additional VAM questions will still be required to be completed (answered fully).  For those vehicles that were approved by Department HQ Fleet Manger for “Turn in’ without a replacement requested in the current FY25 CAM there will be no VAM survey requirement (many of these vehicles have already been turned in to GSA).</a:t>
            </a:r>
            <a:endParaRPr lang="en-US" sz="1400" b="0" i="0" dirty="0">
              <a:solidFill>
                <a:srgbClr val="242424"/>
              </a:solidFill>
              <a:effectLst/>
            </a:endParaRPr>
          </a:p>
          <a:p>
            <a:pPr algn="l">
              <a:buNone/>
            </a:pPr>
            <a:r>
              <a:rPr lang="en-US" sz="1400" b="0" i="0" dirty="0">
                <a:solidFill>
                  <a:srgbClr val="000000"/>
                </a:solidFill>
                <a:effectLst/>
                <a:latin typeface="Calibri" panose="020F0502020204030204" pitchFamily="34" charset="0"/>
              </a:rPr>
              <a:t> </a:t>
            </a:r>
            <a:endParaRPr lang="en-US" sz="1400" b="0" i="0" dirty="0">
              <a:solidFill>
                <a:srgbClr val="242424"/>
              </a:solidFill>
              <a:effectLst/>
              <a:latin typeface="Aptos" panose="020B0004020202020204" pitchFamily="34" charset="0"/>
            </a:endParaRPr>
          </a:p>
          <a:p>
            <a:pPr algn="l">
              <a:buNone/>
            </a:pPr>
            <a:r>
              <a:rPr lang="en-US" sz="1400" b="1" i="0" u="sng" dirty="0">
                <a:solidFill>
                  <a:srgbClr val="000000"/>
                </a:solidFill>
                <a:effectLst/>
                <a:latin typeface="Calibri" panose="020F0502020204030204" pitchFamily="34" charset="0"/>
              </a:rPr>
              <a:t>Responsibilities:</a:t>
            </a:r>
            <a:br>
              <a:rPr lang="en-US" sz="1400" b="1" i="0" u="sng" dirty="0">
                <a:solidFill>
                  <a:srgbClr val="000000"/>
                </a:solidFill>
                <a:effectLst/>
                <a:latin typeface="Calibri" panose="020F0502020204030204" pitchFamily="34" charset="0"/>
              </a:rPr>
            </a:br>
            <a:r>
              <a:rPr lang="en-US" sz="1400" b="0" i="0" dirty="0">
                <a:solidFill>
                  <a:srgbClr val="000000"/>
                </a:solidFill>
                <a:effectLst/>
                <a:latin typeface="Calibri" panose="020F0502020204030204" pitchFamily="34" charset="0"/>
              </a:rPr>
              <a:t>ATTN: All DOL vehicle contacts and Agencies Fleet Managers must complete this survey for each assigned vehicle, including emergency service vehicles within AUTOs.</a:t>
            </a:r>
            <a:endParaRPr lang="en-US" sz="1400" b="0" i="0" dirty="0">
              <a:solidFill>
                <a:srgbClr val="242424"/>
              </a:solidFill>
              <a:effectLst/>
              <a:latin typeface="Aptos" panose="020B0004020202020204" pitchFamily="34" charset="0"/>
            </a:endParaRPr>
          </a:p>
          <a:p>
            <a:pPr algn="l">
              <a:buFont typeface="Arial" panose="020B0604020202020204" pitchFamily="34" charset="0"/>
              <a:buChar char="•"/>
            </a:pPr>
            <a:r>
              <a:rPr lang="en-US" sz="1400" b="0" i="0" dirty="0">
                <a:solidFill>
                  <a:srgbClr val="000000"/>
                </a:solidFill>
                <a:effectLst/>
                <a:latin typeface="Calibri" panose="020F0502020204030204" pitchFamily="34" charset="0"/>
              </a:rPr>
              <a:t>Vehicle contacts survey period: </a:t>
            </a:r>
            <a:r>
              <a:rPr lang="en-US" sz="1400" b="1" i="0" dirty="0">
                <a:solidFill>
                  <a:srgbClr val="000000"/>
                </a:solidFill>
                <a:effectLst/>
                <a:highlight>
                  <a:srgbClr val="FFFF00"/>
                </a:highlight>
                <a:latin typeface="Calibri" panose="020F0502020204030204" pitchFamily="34" charset="0"/>
              </a:rPr>
              <a:t>April 17 – June 2</a:t>
            </a:r>
            <a:r>
              <a:rPr lang="en-US" sz="1400" b="1" i="0" baseline="30000" dirty="0">
                <a:solidFill>
                  <a:srgbClr val="000000"/>
                </a:solidFill>
                <a:effectLst/>
                <a:highlight>
                  <a:srgbClr val="FFFF00"/>
                </a:highlight>
                <a:latin typeface="Calibri" panose="020F0502020204030204" pitchFamily="34" charset="0"/>
              </a:rPr>
              <a:t>nd</a:t>
            </a:r>
            <a:r>
              <a:rPr lang="en-US" sz="1400" b="1" i="0" dirty="0">
                <a:solidFill>
                  <a:srgbClr val="000000"/>
                </a:solidFill>
                <a:effectLst/>
                <a:highlight>
                  <a:srgbClr val="FFFF00"/>
                </a:highlight>
                <a:latin typeface="Calibri" panose="020F0502020204030204" pitchFamily="34" charset="0"/>
              </a:rPr>
              <a:t>, 2025 Close of Business</a:t>
            </a:r>
            <a:endParaRPr lang="en-US" sz="1400" b="1" i="0" dirty="0">
              <a:solidFill>
                <a:srgbClr val="000000"/>
              </a:solidFill>
              <a:effectLst/>
              <a:highlight>
                <a:srgbClr val="FFFF00"/>
              </a:highlight>
              <a:latin typeface="Aptos" panose="020B0004020202020204" pitchFamily="34" charset="0"/>
            </a:endParaRPr>
          </a:p>
          <a:p>
            <a:pPr algn="l">
              <a:buFont typeface="Arial" panose="020B0604020202020204" pitchFamily="34" charset="0"/>
              <a:buChar char="•"/>
            </a:pPr>
            <a:r>
              <a:rPr lang="en-US" sz="1400" b="0" i="0" dirty="0">
                <a:solidFill>
                  <a:srgbClr val="000000"/>
                </a:solidFill>
                <a:effectLst/>
                <a:latin typeface="Calibri" panose="020F0502020204030204" pitchFamily="34" charset="0"/>
              </a:rPr>
              <a:t>Vehicle Contact will input answers to the best of their knowledge and all questions must be answered</a:t>
            </a:r>
            <a:endParaRPr lang="en-US" sz="1400" b="0" i="0" dirty="0">
              <a:solidFill>
                <a:srgbClr val="000000"/>
              </a:solidFill>
              <a:effectLst/>
              <a:latin typeface="Aptos" panose="020B0004020202020204" pitchFamily="34" charset="0"/>
            </a:endParaRPr>
          </a:p>
          <a:p>
            <a:pPr algn="l">
              <a:buFont typeface="Arial" panose="020B0604020202020204" pitchFamily="34" charset="0"/>
              <a:buChar char="•"/>
            </a:pPr>
            <a:r>
              <a:rPr lang="en-US" sz="1400" b="0" i="0" dirty="0">
                <a:solidFill>
                  <a:srgbClr val="000000"/>
                </a:solidFill>
                <a:effectLst/>
                <a:latin typeface="Calibri" panose="020F0502020204030204" pitchFamily="34" charset="0"/>
              </a:rPr>
              <a:t>Agencies Fleet Managers will review, approve, or reject each questionnaire. If rejected, comments will be provided as to why and what is required, and the vehicle contact will be notified by email to make corrections</a:t>
            </a:r>
            <a:endParaRPr lang="en-US" sz="1400" b="0" i="0" dirty="0">
              <a:solidFill>
                <a:srgbClr val="000000"/>
              </a:solidFill>
              <a:effectLst/>
              <a:latin typeface="Aptos" panose="020B0004020202020204" pitchFamily="34" charset="0"/>
            </a:endParaRPr>
          </a:p>
          <a:p>
            <a:pPr algn="l">
              <a:buFont typeface="Arial" panose="020B0604020202020204" pitchFamily="34" charset="0"/>
              <a:buChar char="•"/>
            </a:pPr>
            <a:r>
              <a:rPr lang="en-US" sz="1400" b="0" i="0" dirty="0">
                <a:solidFill>
                  <a:srgbClr val="000000"/>
                </a:solidFill>
                <a:effectLst/>
                <a:highlight>
                  <a:srgbClr val="FFFF00"/>
                </a:highlight>
                <a:latin typeface="Calibri" panose="020F0502020204030204" pitchFamily="34" charset="0"/>
              </a:rPr>
              <a:t>Agencies Fleet Managers must have all 100% of VAM surveys completed (accepted with no further rejections) by June 23</a:t>
            </a:r>
            <a:r>
              <a:rPr lang="en-US" sz="1400" b="0" i="0" baseline="30000" dirty="0">
                <a:solidFill>
                  <a:srgbClr val="000000"/>
                </a:solidFill>
                <a:effectLst/>
                <a:highlight>
                  <a:srgbClr val="FFFF00"/>
                </a:highlight>
                <a:latin typeface="Calibri" panose="020F0502020204030204" pitchFamily="34" charset="0"/>
              </a:rPr>
              <a:t>rd</a:t>
            </a:r>
            <a:r>
              <a:rPr lang="en-US" sz="1400" b="0" i="0" dirty="0">
                <a:solidFill>
                  <a:srgbClr val="000000"/>
                </a:solidFill>
                <a:effectLst/>
                <a:highlight>
                  <a:srgbClr val="FFFF00"/>
                </a:highlight>
                <a:latin typeface="Calibri" panose="020F0502020204030204" pitchFamily="34" charset="0"/>
              </a:rPr>
              <a:t>, 2025</a:t>
            </a:r>
            <a:endParaRPr lang="en-US" sz="1400" b="0" i="0" dirty="0">
              <a:solidFill>
                <a:srgbClr val="000000"/>
              </a:solidFill>
              <a:effectLst/>
              <a:highlight>
                <a:srgbClr val="FFFF00"/>
              </a:highlight>
              <a:latin typeface="Aptos" panose="020B0004020202020204" pitchFamily="34" charset="0"/>
            </a:endParaRPr>
          </a:p>
          <a:p>
            <a:pPr algn="l">
              <a:buFont typeface="Arial" panose="020B0604020202020204" pitchFamily="34" charset="0"/>
              <a:buChar char="•"/>
            </a:pPr>
            <a:r>
              <a:rPr lang="en-US" sz="1400" b="0" i="0" dirty="0">
                <a:solidFill>
                  <a:srgbClr val="000000"/>
                </a:solidFill>
                <a:effectLst/>
                <a:latin typeface="Calibri" panose="020F0502020204030204" pitchFamily="34" charset="0"/>
              </a:rPr>
              <a:t>The Department HQ Fleet Manager will have four weeks to assess the results, provide recommendation of final disposition to Director of Real and Personal Property who certifies final approval of disposition decision of vehicles that are recommended for downsizing, upsizing, or removal from fleet (turn in to reduce fleet)</a:t>
            </a:r>
            <a:endParaRPr lang="en-US" sz="1400" b="0" i="0" dirty="0">
              <a:solidFill>
                <a:srgbClr val="000000"/>
              </a:solidFill>
              <a:effectLst/>
              <a:latin typeface="Aptos" panose="020B0004020202020204" pitchFamily="34" charset="0"/>
            </a:endParaRPr>
          </a:p>
          <a:p>
            <a:pPr algn="l">
              <a:buFont typeface="Arial" panose="020B0604020202020204" pitchFamily="34" charset="0"/>
              <a:buChar char="•"/>
            </a:pPr>
            <a:r>
              <a:rPr lang="en-US" sz="1400" b="0" i="0" dirty="0">
                <a:solidFill>
                  <a:srgbClr val="000000"/>
                </a:solidFill>
                <a:effectLst/>
                <a:latin typeface="Calibri" panose="020F0502020204030204" pitchFamily="34" charset="0"/>
              </a:rPr>
              <a:t>Director of Personal Property will have three weeks to certify those specific surveys as noted above</a:t>
            </a:r>
            <a:endParaRPr lang="en-US" sz="1400" b="0" i="0" dirty="0">
              <a:solidFill>
                <a:srgbClr val="000000"/>
              </a:solidFill>
              <a:effectLst/>
              <a:latin typeface="Aptos" panose="020B0004020202020204" pitchFamily="34" charset="0"/>
            </a:endParaRPr>
          </a:p>
          <a:p>
            <a:pPr>
              <a:buNone/>
            </a:pPr>
            <a:br>
              <a:rPr lang="en-US" dirty="0"/>
            </a:br>
            <a:endParaRPr lang="en-US" dirty="0"/>
          </a:p>
        </p:txBody>
      </p:sp>
    </p:spTree>
    <p:extLst>
      <p:ext uri="{BB962C8B-B14F-4D97-AF65-F5344CB8AC3E}">
        <p14:creationId xmlns:p14="http://schemas.microsoft.com/office/powerpoint/2010/main" val="2123614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63FC05-4DEC-B7D9-F1AF-2FF6FF0A4BF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68E608D-583D-7A6C-AC69-311BA8DD1645}"/>
              </a:ext>
            </a:extLst>
          </p:cNvPr>
          <p:cNvSpPr txBox="1"/>
          <p:nvPr/>
        </p:nvSpPr>
        <p:spPr>
          <a:xfrm>
            <a:off x="3155541" y="289873"/>
            <a:ext cx="5663649" cy="523220"/>
          </a:xfrm>
          <a:prstGeom prst="rect">
            <a:avLst/>
          </a:prstGeom>
          <a:noFill/>
        </p:spPr>
        <p:txBody>
          <a:bodyPr wrap="square" lIns="91440" tIns="45720" rIns="91440" bIns="45720" anchor="t">
            <a:spAutoFit/>
          </a:bodyPr>
          <a:lstStyle/>
          <a:p>
            <a:pPr algn="ctr"/>
            <a:r>
              <a:rPr lang="en-US" sz="2800" b="1" dirty="0">
                <a:latin typeface="Calibri"/>
                <a:ea typeface="Calibri"/>
                <a:cs typeface="Times New Roman"/>
              </a:rPr>
              <a:t>VAM Survey- In AUTOS</a:t>
            </a:r>
            <a:endParaRPr lang="en-US" dirty="0"/>
          </a:p>
        </p:txBody>
      </p:sp>
      <p:pic>
        <p:nvPicPr>
          <p:cNvPr id="3" name="Picture 2" descr="A picture containing graphical user interface&#10;&#10;Description automatically generated">
            <a:extLst>
              <a:ext uri="{FF2B5EF4-FFF2-40B4-BE49-F238E27FC236}">
                <a16:creationId xmlns:a16="http://schemas.microsoft.com/office/drawing/2014/main" id="{E7D3F8A8-DFC0-FABA-16AB-03685E12AD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9514929" y="5120330"/>
            <a:ext cx="2472673" cy="1390878"/>
          </a:xfrm>
          <a:prstGeom prst="rect">
            <a:avLst/>
          </a:prstGeom>
          <a:noFill/>
        </p:spPr>
      </p:pic>
      <p:sp>
        <p:nvSpPr>
          <p:cNvPr id="4" name="TextBox 3">
            <a:extLst>
              <a:ext uri="{FF2B5EF4-FFF2-40B4-BE49-F238E27FC236}">
                <a16:creationId xmlns:a16="http://schemas.microsoft.com/office/drawing/2014/main" id="{7BA7013E-4F92-ABA4-BDE9-27CDACA76591}"/>
              </a:ext>
            </a:extLst>
          </p:cNvPr>
          <p:cNvSpPr txBox="1"/>
          <p:nvPr/>
        </p:nvSpPr>
        <p:spPr>
          <a:xfrm>
            <a:off x="1392959" y="1341410"/>
            <a:ext cx="9845309" cy="2000548"/>
          </a:xfrm>
          <a:prstGeom prst="rect">
            <a:avLst/>
          </a:prstGeom>
          <a:noFill/>
        </p:spPr>
        <p:txBody>
          <a:bodyPr wrap="square" lIns="91440" tIns="45720" rIns="91440" bIns="45720" anchor="t">
            <a:spAutoFit/>
          </a:bodyPr>
          <a:lstStyle/>
          <a:p>
            <a:pPr marL="342900" marR="0" lvl="0" indent="-342900" fontAlgn="base">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Rather than using </a:t>
            </a:r>
            <a:r>
              <a:rPr lang="en-US" sz="1800" b="1" dirty="0">
                <a:effectLst/>
                <a:latin typeface="Calibri" panose="020F0502020204030204" pitchFamily="34" charset="0"/>
                <a:ea typeface="Times New Roman" panose="02020603050405020304" pitchFamily="18" charset="0"/>
              </a:rPr>
              <a:t>outdated</a:t>
            </a:r>
            <a:r>
              <a:rPr lang="en-US" sz="1800" dirty="0">
                <a:effectLst/>
                <a:latin typeface="Calibri" panose="020F0502020204030204" pitchFamily="34" charset="0"/>
                <a:ea typeface="Times New Roman" panose="02020603050405020304" pitchFamily="18" charset="0"/>
              </a:rPr>
              <a:t> excel spreadsheets where it is hard to track progress, we will be using AUTOS which will give real time updates. </a:t>
            </a:r>
          </a:p>
          <a:p>
            <a:pPr marL="342900" marR="0" lvl="0" indent="-342900" fontAlgn="base">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The VAM will appear in your Magic Bar</a:t>
            </a:r>
          </a:p>
          <a:p>
            <a:pPr marL="342900" marR="0" lvl="0" indent="-342900" fontAlgn="base">
              <a:spcBef>
                <a:spcPts val="0"/>
              </a:spcBef>
              <a:spcAft>
                <a:spcPts val="0"/>
              </a:spcAft>
              <a:buFont typeface="Symbol" panose="05050102010706020507" pitchFamily="18" charset="2"/>
              <a:buChar char=""/>
            </a:pPr>
            <a:r>
              <a:rPr lang="en-US" dirty="0">
                <a:latin typeface="Calibri" panose="020F0502020204030204" pitchFamily="34" charset="0"/>
                <a:ea typeface="Times New Roman" panose="02020603050405020304" pitchFamily="18" charset="0"/>
              </a:rPr>
              <a:t>You can click the magic bar category to take you to the page below</a:t>
            </a:r>
          </a:p>
          <a:p>
            <a:pPr marL="342900" marR="0" lvl="0" indent="-342900" fontAlgn="base">
              <a:spcBef>
                <a:spcPts val="0"/>
              </a:spcBef>
              <a:spcAft>
                <a:spcPts val="0"/>
              </a:spcAft>
              <a:buFont typeface="Symbol" panose="05050102010706020507" pitchFamily="18" charset="2"/>
              <a:buChar char=""/>
            </a:pPr>
            <a:r>
              <a:rPr lang="en-US" dirty="0">
                <a:latin typeface="Calibri" panose="020F0502020204030204" pitchFamily="34" charset="0"/>
                <a:ea typeface="Times New Roman" panose="02020603050405020304" pitchFamily="18" charset="0"/>
              </a:rPr>
              <a:t>OR you can click on the Survey tab on the top ribbon</a:t>
            </a:r>
          </a:p>
          <a:p>
            <a:pPr marL="342900" marR="0" lvl="0" indent="-342900" fontAlgn="base">
              <a:spcBef>
                <a:spcPts val="0"/>
              </a:spcBef>
              <a:spcAft>
                <a:spcPts val="0"/>
              </a:spcAft>
              <a:buFont typeface="Symbol" panose="05050102010706020507" pitchFamily="18" charset="2"/>
              <a:buChar char=""/>
            </a:pPr>
            <a:endParaRPr lang="en-US" sz="1800" dirty="0">
              <a:effectLst/>
              <a:latin typeface="Calibri" panose="020F0502020204030204" pitchFamily="34" charset="0"/>
              <a:ea typeface="Times New Roman" panose="02020603050405020304" pitchFamily="18" charset="0"/>
            </a:endParaRPr>
          </a:p>
          <a:p>
            <a:pPr marL="342900" marR="0" lvl="0" indent="-342900" fontAlgn="base">
              <a:spcBef>
                <a:spcPts val="0"/>
              </a:spcBef>
              <a:spcAft>
                <a:spcPts val="0"/>
              </a:spcAft>
              <a:buFont typeface="Symbol" panose="05050102010706020507" pitchFamily="18" charset="2"/>
              <a:buChar char=""/>
            </a:pPr>
            <a:endParaRPr lang="en-US" sz="1600" dirty="0">
              <a:effectLst/>
              <a:latin typeface="Calibri"/>
              <a:ea typeface="Calibri"/>
              <a:cs typeface="Times New Roman"/>
            </a:endParaRPr>
          </a:p>
        </p:txBody>
      </p:sp>
      <p:sp>
        <p:nvSpPr>
          <p:cNvPr id="8" name="TextBox 7">
            <a:extLst>
              <a:ext uri="{FF2B5EF4-FFF2-40B4-BE49-F238E27FC236}">
                <a16:creationId xmlns:a16="http://schemas.microsoft.com/office/drawing/2014/main" id="{06930326-332D-0559-7EC9-703CFEFFF4BC}"/>
              </a:ext>
            </a:extLst>
          </p:cNvPr>
          <p:cNvSpPr txBox="1"/>
          <p:nvPr/>
        </p:nvSpPr>
        <p:spPr>
          <a:xfrm>
            <a:off x="786580" y="4958978"/>
            <a:ext cx="8347587" cy="1233158"/>
          </a:xfrm>
          <a:prstGeom prst="rect">
            <a:avLst/>
          </a:prstGeom>
          <a:noFill/>
        </p:spPr>
        <p:txBody>
          <a:bodyPr wrap="square" lIns="91440" tIns="45720" rIns="91440" bIns="45720" anchor="t">
            <a:spAutoFit/>
          </a:bodyPr>
          <a:lstStyle/>
          <a:p>
            <a:pPr lvl="1">
              <a:lnSpc>
                <a:spcPct val="107000"/>
              </a:lnSpc>
            </a:pPr>
            <a:endParaRPr lang="en-US" dirty="0">
              <a:latin typeface="Calibri"/>
              <a:ea typeface="Calibri"/>
              <a:cs typeface="Times New Roman"/>
            </a:endParaRPr>
          </a:p>
          <a:p>
            <a:pPr marL="342900" indent="-342900">
              <a:lnSpc>
                <a:spcPct val="107000"/>
              </a:lnSpc>
              <a:buFont typeface="Symbol" panose="05050102010706020507" pitchFamily="18" charset="2"/>
              <a:buChar char=""/>
            </a:pPr>
            <a:endParaRPr lang="en-US" dirty="0">
              <a:latin typeface="Calibri"/>
              <a:ea typeface="Calibri"/>
              <a:cs typeface="Times New Roman"/>
            </a:endParaRPr>
          </a:p>
          <a:p>
            <a:pPr marL="342900" indent="-342900">
              <a:lnSpc>
                <a:spcPct val="107000"/>
              </a:lnSpc>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Picture 8">
            <a:extLst>
              <a:ext uri="{FF2B5EF4-FFF2-40B4-BE49-F238E27FC236}">
                <a16:creationId xmlns:a16="http://schemas.microsoft.com/office/drawing/2014/main" id="{3250023E-DFE7-793E-DFB7-4E90D2731038}"/>
              </a:ext>
            </a:extLst>
          </p:cNvPr>
          <p:cNvPicPr>
            <a:picLocks noChangeAspect="1"/>
          </p:cNvPicPr>
          <p:nvPr/>
        </p:nvPicPr>
        <p:blipFill>
          <a:blip r:embed="rId4"/>
          <a:stretch>
            <a:fillRect/>
          </a:stretch>
        </p:blipFill>
        <p:spPr>
          <a:xfrm>
            <a:off x="680279" y="3180608"/>
            <a:ext cx="10831437" cy="657317"/>
          </a:xfrm>
          <a:prstGeom prst="rect">
            <a:avLst/>
          </a:prstGeom>
        </p:spPr>
      </p:pic>
      <p:pic>
        <p:nvPicPr>
          <p:cNvPr id="12" name="Picture 11">
            <a:extLst>
              <a:ext uri="{FF2B5EF4-FFF2-40B4-BE49-F238E27FC236}">
                <a16:creationId xmlns:a16="http://schemas.microsoft.com/office/drawing/2014/main" id="{9ECACA2E-A02D-C71B-12B1-DF336BD06078}"/>
              </a:ext>
            </a:extLst>
          </p:cNvPr>
          <p:cNvPicPr>
            <a:picLocks noChangeAspect="1"/>
          </p:cNvPicPr>
          <p:nvPr/>
        </p:nvPicPr>
        <p:blipFill>
          <a:blip r:embed="rId5"/>
          <a:stretch>
            <a:fillRect/>
          </a:stretch>
        </p:blipFill>
        <p:spPr>
          <a:xfrm>
            <a:off x="786580" y="4172458"/>
            <a:ext cx="10498015" cy="581106"/>
          </a:xfrm>
          <a:prstGeom prst="rect">
            <a:avLst/>
          </a:prstGeom>
        </p:spPr>
      </p:pic>
      <p:sp>
        <p:nvSpPr>
          <p:cNvPr id="13" name="Circle: Hollow 12">
            <a:extLst>
              <a:ext uri="{FF2B5EF4-FFF2-40B4-BE49-F238E27FC236}">
                <a16:creationId xmlns:a16="http://schemas.microsoft.com/office/drawing/2014/main" id="{BAD08E12-0D30-F134-2729-492169464E9E}"/>
              </a:ext>
            </a:extLst>
          </p:cNvPr>
          <p:cNvSpPr/>
          <p:nvPr/>
        </p:nvSpPr>
        <p:spPr>
          <a:xfrm>
            <a:off x="9586452" y="4204690"/>
            <a:ext cx="825909" cy="526885"/>
          </a:xfrm>
          <a:prstGeom prst="donut">
            <a:avLst>
              <a:gd name="adj" fmla="val 8488"/>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28626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FC0451-6343-8F32-7FFE-995CDA7A571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FDFBC05-87D2-D469-DFA6-FEEFE8340108}"/>
              </a:ext>
            </a:extLst>
          </p:cNvPr>
          <p:cNvSpPr txBox="1"/>
          <p:nvPr/>
        </p:nvSpPr>
        <p:spPr>
          <a:xfrm>
            <a:off x="3155541" y="289873"/>
            <a:ext cx="5663649" cy="523220"/>
          </a:xfrm>
          <a:prstGeom prst="rect">
            <a:avLst/>
          </a:prstGeom>
          <a:noFill/>
        </p:spPr>
        <p:txBody>
          <a:bodyPr wrap="square" lIns="91440" tIns="45720" rIns="91440" bIns="45720" anchor="t">
            <a:spAutoFit/>
          </a:bodyPr>
          <a:lstStyle/>
          <a:p>
            <a:pPr algn="ctr"/>
            <a:r>
              <a:rPr lang="en-US" sz="2800" b="1" dirty="0">
                <a:latin typeface="Calibri"/>
                <a:ea typeface="Calibri"/>
                <a:cs typeface="Times New Roman"/>
              </a:rPr>
              <a:t>VAM Survey in AUTOS</a:t>
            </a:r>
            <a:endParaRPr lang="en-US" dirty="0"/>
          </a:p>
        </p:txBody>
      </p:sp>
      <p:pic>
        <p:nvPicPr>
          <p:cNvPr id="3" name="Picture 2" descr="A picture containing graphical user interface&#10;&#10;Description automatically generated">
            <a:extLst>
              <a:ext uri="{FF2B5EF4-FFF2-40B4-BE49-F238E27FC236}">
                <a16:creationId xmlns:a16="http://schemas.microsoft.com/office/drawing/2014/main" id="{54EDFCED-1FFA-5444-8789-BA3272CD29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9514929" y="5120330"/>
            <a:ext cx="2472673" cy="1390878"/>
          </a:xfrm>
          <a:prstGeom prst="rect">
            <a:avLst/>
          </a:prstGeom>
          <a:noFill/>
        </p:spPr>
      </p:pic>
      <p:sp>
        <p:nvSpPr>
          <p:cNvPr id="8" name="TextBox 7">
            <a:extLst>
              <a:ext uri="{FF2B5EF4-FFF2-40B4-BE49-F238E27FC236}">
                <a16:creationId xmlns:a16="http://schemas.microsoft.com/office/drawing/2014/main" id="{2A630549-6A21-9CB5-434D-BCB00E6C2751}"/>
              </a:ext>
            </a:extLst>
          </p:cNvPr>
          <p:cNvSpPr txBox="1"/>
          <p:nvPr/>
        </p:nvSpPr>
        <p:spPr>
          <a:xfrm>
            <a:off x="786580" y="4958978"/>
            <a:ext cx="8347587" cy="1529521"/>
          </a:xfrm>
          <a:prstGeom prst="rect">
            <a:avLst/>
          </a:prstGeom>
          <a:noFill/>
        </p:spPr>
        <p:txBody>
          <a:bodyPr wrap="square" lIns="91440" tIns="45720" rIns="91440" bIns="45720" anchor="t">
            <a:spAutoFit/>
          </a:bodyPr>
          <a:lstStyle/>
          <a:p>
            <a:pPr lvl="1">
              <a:lnSpc>
                <a:spcPct val="107000"/>
              </a:lnSpc>
            </a:pPr>
            <a:endParaRPr lang="en-US" dirty="0">
              <a:latin typeface="Calibri"/>
              <a:ea typeface="Calibri"/>
              <a:cs typeface="Times New Roman"/>
            </a:endParaRPr>
          </a:p>
          <a:p>
            <a:pPr marL="342900" indent="-342900">
              <a:lnSpc>
                <a:spcPct val="107000"/>
              </a:lnSpc>
              <a:buFont typeface="Symbol" panose="05050102010706020507" pitchFamily="18" charset="2"/>
              <a:buChar char=""/>
            </a:pPr>
            <a:r>
              <a:rPr lang="en-US" dirty="0">
                <a:latin typeface="Calibri"/>
                <a:ea typeface="Calibri"/>
                <a:cs typeface="Times New Roman"/>
              </a:rPr>
              <a:t>To see your open items, filter on VC. This stands for vehicle contact.</a:t>
            </a:r>
          </a:p>
          <a:p>
            <a:pPr marL="342900" indent="-342900">
              <a:lnSpc>
                <a:spcPct val="107000"/>
              </a:lnSpc>
              <a:buFont typeface="Symbol" panose="05050102010706020507" pitchFamily="18" charset="2"/>
              <a:buChar char=""/>
            </a:pPr>
            <a:r>
              <a:rPr lang="en-US" dirty="0">
                <a:highlight>
                  <a:srgbClr val="FFFF00"/>
                </a:highlight>
                <a:latin typeface="Calibri"/>
                <a:ea typeface="Calibri"/>
                <a:cs typeface="Times New Roman"/>
              </a:rPr>
              <a:t>CLICK ON THE BOX FOR THE VEHICLE TO BEGIN SURVEY</a:t>
            </a:r>
            <a:endParaRPr lang="en-US" dirty="0">
              <a:latin typeface="Calibri"/>
              <a:ea typeface="Calibri"/>
              <a:cs typeface="Times New Roman"/>
            </a:endParaRPr>
          </a:p>
          <a:p>
            <a:pPr marL="342900" indent="-342900">
              <a:lnSpc>
                <a:spcPct val="107000"/>
              </a:lnSpc>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a:extLst>
              <a:ext uri="{FF2B5EF4-FFF2-40B4-BE49-F238E27FC236}">
                <a16:creationId xmlns:a16="http://schemas.microsoft.com/office/drawing/2014/main" id="{70E46EE2-29BD-8EF9-4B68-8C39895B48C7}"/>
              </a:ext>
            </a:extLst>
          </p:cNvPr>
          <p:cNvPicPr>
            <a:picLocks noChangeAspect="1"/>
          </p:cNvPicPr>
          <p:nvPr/>
        </p:nvPicPr>
        <p:blipFill>
          <a:blip r:embed="rId3"/>
          <a:stretch>
            <a:fillRect/>
          </a:stretch>
        </p:blipFill>
        <p:spPr>
          <a:xfrm>
            <a:off x="321368" y="2591637"/>
            <a:ext cx="11331994" cy="2367341"/>
          </a:xfrm>
          <a:prstGeom prst="rect">
            <a:avLst/>
          </a:prstGeom>
        </p:spPr>
      </p:pic>
      <p:sp>
        <p:nvSpPr>
          <p:cNvPr id="6" name="Circle: Hollow 5">
            <a:extLst>
              <a:ext uri="{FF2B5EF4-FFF2-40B4-BE49-F238E27FC236}">
                <a16:creationId xmlns:a16="http://schemas.microsoft.com/office/drawing/2014/main" id="{9163EEBE-0D62-609C-CD4D-A6189848E3AF}"/>
              </a:ext>
            </a:extLst>
          </p:cNvPr>
          <p:cNvSpPr/>
          <p:nvPr/>
        </p:nvSpPr>
        <p:spPr>
          <a:xfrm>
            <a:off x="0" y="2451245"/>
            <a:ext cx="6813755" cy="973394"/>
          </a:xfrm>
          <a:prstGeom prst="donut">
            <a:avLst>
              <a:gd name="adj" fmla="val 7492"/>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Circle: Hollow 6">
            <a:extLst>
              <a:ext uri="{FF2B5EF4-FFF2-40B4-BE49-F238E27FC236}">
                <a16:creationId xmlns:a16="http://schemas.microsoft.com/office/drawing/2014/main" id="{87B03291-23D8-D0DE-CD62-3DC9C5281843}"/>
              </a:ext>
            </a:extLst>
          </p:cNvPr>
          <p:cNvSpPr/>
          <p:nvPr/>
        </p:nvSpPr>
        <p:spPr>
          <a:xfrm>
            <a:off x="7734833" y="4199810"/>
            <a:ext cx="688624" cy="353961"/>
          </a:xfrm>
          <a:prstGeom prst="donut">
            <a:avLst>
              <a:gd name="adj" fmla="val 7492"/>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TextBox 4">
            <a:extLst>
              <a:ext uri="{FF2B5EF4-FFF2-40B4-BE49-F238E27FC236}">
                <a16:creationId xmlns:a16="http://schemas.microsoft.com/office/drawing/2014/main" id="{119DE266-B107-52DB-4C9C-58D4CAAEA2CC}"/>
              </a:ext>
            </a:extLst>
          </p:cNvPr>
          <p:cNvSpPr txBox="1"/>
          <p:nvPr/>
        </p:nvSpPr>
        <p:spPr>
          <a:xfrm>
            <a:off x="1481450" y="798285"/>
            <a:ext cx="9845309" cy="1569660"/>
          </a:xfrm>
          <a:prstGeom prst="rect">
            <a:avLst/>
          </a:prstGeom>
          <a:noFill/>
        </p:spPr>
        <p:txBody>
          <a:bodyPr wrap="square" lIns="91440" tIns="45720" rIns="91440" bIns="45720" anchor="t">
            <a:spAutoFit/>
          </a:bodyPr>
          <a:lstStyle/>
          <a:p>
            <a:pPr marL="342900" marR="0" lvl="0" indent="-342900" fontAlgn="base">
              <a:spcBef>
                <a:spcPts val="0"/>
              </a:spcBef>
              <a:spcAft>
                <a:spcPts val="0"/>
              </a:spcAft>
              <a:buFont typeface="Symbol" panose="05050102010706020507" pitchFamily="18" charset="2"/>
              <a:buChar char=""/>
            </a:pPr>
            <a:r>
              <a:rPr lang="en-US" sz="1600" dirty="0">
                <a:effectLst/>
                <a:latin typeface="Calibri"/>
                <a:ea typeface="Calibri"/>
                <a:cs typeface="Times New Roman"/>
              </a:rPr>
              <a:t>Each vehicle contact will be responsible for every vehicle in their possession. </a:t>
            </a:r>
          </a:p>
          <a:p>
            <a:pPr marL="342900" marR="0" lvl="0" indent="-342900" fontAlgn="base">
              <a:spcBef>
                <a:spcPts val="0"/>
              </a:spcBef>
              <a:spcAft>
                <a:spcPts val="0"/>
              </a:spcAft>
              <a:buFont typeface="Symbol" panose="05050102010706020507" pitchFamily="18" charset="2"/>
              <a:buChar char=""/>
            </a:pPr>
            <a:r>
              <a:rPr lang="en-US" sz="1600" dirty="0">
                <a:latin typeface="Calibri"/>
                <a:ea typeface="Calibri"/>
                <a:cs typeface="Times New Roman"/>
              </a:rPr>
              <a:t>Each survey will contain 31 questions that should be answered to the best of your knowledge and as accurately as possible. </a:t>
            </a:r>
          </a:p>
          <a:p>
            <a:pPr marL="342900" marR="0" lvl="0" indent="-342900" fontAlgn="base">
              <a:spcBef>
                <a:spcPts val="0"/>
              </a:spcBef>
              <a:spcAft>
                <a:spcPts val="0"/>
              </a:spcAft>
              <a:buFont typeface="Symbol" panose="05050102010706020507" pitchFamily="18" charset="2"/>
              <a:buChar char=""/>
            </a:pPr>
            <a:r>
              <a:rPr lang="en-US" sz="1600" dirty="0">
                <a:latin typeface="Calibri"/>
                <a:ea typeface="Calibri"/>
                <a:cs typeface="Times New Roman"/>
              </a:rPr>
              <a:t>Provide detailed justification and responses wherever possible. This helps leadership understand the mission of each particular vehicle and how it is being utilized by your agency. </a:t>
            </a:r>
          </a:p>
          <a:p>
            <a:pPr marL="800100" lvl="1" indent="-342900" fontAlgn="base">
              <a:buFont typeface="Symbol" panose="05050102010706020507" pitchFamily="18" charset="2"/>
              <a:buChar char=""/>
            </a:pPr>
            <a:r>
              <a:rPr lang="en-US" sz="1600" dirty="0">
                <a:effectLst/>
                <a:latin typeface="Calibri"/>
                <a:ea typeface="Calibri"/>
                <a:cs typeface="Times New Roman"/>
              </a:rPr>
              <a:t>For example: This vehicle is used as a student learning resource. </a:t>
            </a:r>
          </a:p>
        </p:txBody>
      </p:sp>
    </p:spTree>
    <p:extLst>
      <p:ext uri="{BB962C8B-B14F-4D97-AF65-F5344CB8AC3E}">
        <p14:creationId xmlns:p14="http://schemas.microsoft.com/office/powerpoint/2010/main" val="3329796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FCC3D6C-358A-B9BD-70AA-60EF70F3D548}"/>
              </a:ext>
            </a:extLst>
          </p:cNvPr>
          <p:cNvPicPr>
            <a:picLocks noChangeAspect="1"/>
          </p:cNvPicPr>
          <p:nvPr/>
        </p:nvPicPr>
        <p:blipFill>
          <a:blip r:embed="rId2"/>
          <a:stretch>
            <a:fillRect/>
          </a:stretch>
        </p:blipFill>
        <p:spPr>
          <a:xfrm>
            <a:off x="615101" y="1772983"/>
            <a:ext cx="11390086" cy="1105288"/>
          </a:xfrm>
          <a:prstGeom prst="rect">
            <a:avLst/>
          </a:prstGeom>
        </p:spPr>
      </p:pic>
      <p:sp>
        <p:nvSpPr>
          <p:cNvPr id="4" name="TextBox 3">
            <a:extLst>
              <a:ext uri="{FF2B5EF4-FFF2-40B4-BE49-F238E27FC236}">
                <a16:creationId xmlns:a16="http://schemas.microsoft.com/office/drawing/2014/main" id="{96CE5472-5785-2BD7-77B6-7807AF3B3123}"/>
              </a:ext>
            </a:extLst>
          </p:cNvPr>
          <p:cNvSpPr txBox="1"/>
          <p:nvPr/>
        </p:nvSpPr>
        <p:spPr>
          <a:xfrm>
            <a:off x="3155541" y="289873"/>
            <a:ext cx="5663649" cy="523220"/>
          </a:xfrm>
          <a:prstGeom prst="rect">
            <a:avLst/>
          </a:prstGeom>
          <a:noFill/>
        </p:spPr>
        <p:txBody>
          <a:bodyPr wrap="square" lIns="91440" tIns="45720" rIns="91440" bIns="45720" anchor="t">
            <a:spAutoFit/>
          </a:bodyPr>
          <a:lstStyle/>
          <a:p>
            <a:pPr algn="ctr"/>
            <a:r>
              <a:rPr lang="en-US" sz="2800" b="1" dirty="0">
                <a:latin typeface="Calibri"/>
                <a:ea typeface="Calibri"/>
                <a:cs typeface="Times New Roman"/>
              </a:rPr>
              <a:t>VAM Survey in AUTOS</a:t>
            </a:r>
            <a:endParaRPr lang="en-US" dirty="0"/>
          </a:p>
        </p:txBody>
      </p:sp>
      <p:sp>
        <p:nvSpPr>
          <p:cNvPr id="6" name="TextBox 5">
            <a:extLst>
              <a:ext uri="{FF2B5EF4-FFF2-40B4-BE49-F238E27FC236}">
                <a16:creationId xmlns:a16="http://schemas.microsoft.com/office/drawing/2014/main" id="{3155838D-E63B-06D9-27AA-E8E116E3B7D5}"/>
              </a:ext>
            </a:extLst>
          </p:cNvPr>
          <p:cNvSpPr txBox="1"/>
          <p:nvPr/>
        </p:nvSpPr>
        <p:spPr>
          <a:xfrm>
            <a:off x="887653" y="1111237"/>
            <a:ext cx="10648335" cy="584775"/>
          </a:xfrm>
          <a:prstGeom prst="rect">
            <a:avLst/>
          </a:prstGeom>
          <a:noFill/>
        </p:spPr>
        <p:txBody>
          <a:bodyPr wrap="square">
            <a:spAutoFit/>
          </a:bodyPr>
          <a:lstStyle/>
          <a:p>
            <a:pPr marL="342900" marR="0" lvl="0" indent="-342900" fontAlgn="base">
              <a:spcBef>
                <a:spcPts val="0"/>
              </a:spcBef>
              <a:spcAft>
                <a:spcPts val="0"/>
              </a:spcAft>
              <a:buFont typeface="Symbol" panose="05050102010706020507" pitchFamily="18" charset="2"/>
              <a:buChar char=""/>
            </a:pPr>
            <a:r>
              <a:rPr lang="en-US" sz="1600" dirty="0">
                <a:effectLst/>
                <a:latin typeface="Calibri"/>
                <a:ea typeface="Calibri"/>
                <a:cs typeface="Times New Roman"/>
              </a:rPr>
              <a:t>Once you have filled out the questionnaire as a vehicle contact, be sure to select the APPROVE button. This will send it to your fleet manager for review. </a:t>
            </a:r>
          </a:p>
        </p:txBody>
      </p:sp>
      <p:pic>
        <p:nvPicPr>
          <p:cNvPr id="7" name="Picture 6">
            <a:extLst>
              <a:ext uri="{FF2B5EF4-FFF2-40B4-BE49-F238E27FC236}">
                <a16:creationId xmlns:a16="http://schemas.microsoft.com/office/drawing/2014/main" id="{E892BE5B-8F7E-DD58-E9D6-12ECA2F37A4E}"/>
              </a:ext>
            </a:extLst>
          </p:cNvPr>
          <p:cNvPicPr>
            <a:picLocks noChangeAspect="1"/>
          </p:cNvPicPr>
          <p:nvPr/>
        </p:nvPicPr>
        <p:blipFill>
          <a:blip r:embed="rId3"/>
          <a:stretch>
            <a:fillRect/>
          </a:stretch>
        </p:blipFill>
        <p:spPr>
          <a:xfrm>
            <a:off x="1021654" y="4770751"/>
            <a:ext cx="8516539" cy="1143160"/>
          </a:xfrm>
          <a:prstGeom prst="rect">
            <a:avLst/>
          </a:prstGeom>
        </p:spPr>
      </p:pic>
      <p:sp>
        <p:nvSpPr>
          <p:cNvPr id="8" name="TextBox 7">
            <a:extLst>
              <a:ext uri="{FF2B5EF4-FFF2-40B4-BE49-F238E27FC236}">
                <a16:creationId xmlns:a16="http://schemas.microsoft.com/office/drawing/2014/main" id="{01F4BC26-B55B-8C5A-404E-66A7C9C9F934}"/>
              </a:ext>
            </a:extLst>
          </p:cNvPr>
          <p:cNvSpPr txBox="1"/>
          <p:nvPr/>
        </p:nvSpPr>
        <p:spPr>
          <a:xfrm>
            <a:off x="887653" y="3526385"/>
            <a:ext cx="9845309" cy="1323439"/>
          </a:xfrm>
          <a:prstGeom prst="rect">
            <a:avLst/>
          </a:prstGeom>
          <a:noFill/>
        </p:spPr>
        <p:txBody>
          <a:bodyPr wrap="square" lIns="91440" tIns="45720" rIns="91440" bIns="45720" anchor="t">
            <a:spAutoFit/>
          </a:bodyPr>
          <a:lstStyle/>
          <a:p>
            <a:pPr marL="342900" marR="0" lvl="0" indent="-342900" fontAlgn="base">
              <a:spcBef>
                <a:spcPts val="0"/>
              </a:spcBef>
              <a:spcAft>
                <a:spcPts val="0"/>
              </a:spcAft>
              <a:buFont typeface="Symbol" panose="05050102010706020507" pitchFamily="18" charset="2"/>
              <a:buChar char=""/>
            </a:pPr>
            <a:r>
              <a:rPr lang="en-US" sz="1600" dirty="0">
                <a:effectLst/>
                <a:latin typeface="Calibri"/>
                <a:ea typeface="Calibri"/>
                <a:cs typeface="Times New Roman"/>
              </a:rPr>
              <a:t>Each fleet manager will review the answers provided to ensure accuracy. If there are issues, the fleet manager will reject, and it will get sent back to the vehicle contact. </a:t>
            </a:r>
          </a:p>
          <a:p>
            <a:pPr marR="0" lvl="0" fontAlgn="base">
              <a:spcBef>
                <a:spcPts val="0"/>
              </a:spcBef>
              <a:spcAft>
                <a:spcPts val="0"/>
              </a:spcAft>
            </a:pPr>
            <a:endParaRPr lang="en-US" sz="1600" dirty="0">
              <a:effectLst/>
              <a:latin typeface="Calibri"/>
              <a:ea typeface="Calibri"/>
              <a:cs typeface="Times New Roman"/>
            </a:endParaRPr>
          </a:p>
          <a:p>
            <a:pPr marL="342900" marR="0" lvl="0" indent="-342900" fontAlgn="base">
              <a:spcBef>
                <a:spcPts val="0"/>
              </a:spcBef>
              <a:spcAft>
                <a:spcPts val="0"/>
              </a:spcAft>
              <a:buFont typeface="Symbol" panose="05050102010706020507" pitchFamily="18" charset="2"/>
              <a:buChar char=""/>
            </a:pPr>
            <a:r>
              <a:rPr lang="en-US" sz="1600" dirty="0">
                <a:latin typeface="Calibri"/>
                <a:ea typeface="Calibri"/>
                <a:cs typeface="Times New Roman"/>
              </a:rPr>
              <a:t>The workflow will change colors as appropriate. </a:t>
            </a:r>
            <a:endParaRPr lang="en-US" sz="1600" dirty="0">
              <a:effectLst/>
              <a:latin typeface="Calibri"/>
              <a:ea typeface="Calibri"/>
              <a:cs typeface="Times New Roman"/>
            </a:endParaRPr>
          </a:p>
          <a:p>
            <a:pPr marR="0" lvl="0" fontAlgn="base">
              <a:spcBef>
                <a:spcPts val="0"/>
              </a:spcBef>
              <a:spcAft>
                <a:spcPts val="0"/>
              </a:spcAft>
            </a:pPr>
            <a:endParaRPr lang="en-US" sz="1600" dirty="0">
              <a:effectLst/>
              <a:latin typeface="Calibri"/>
              <a:ea typeface="Calibri"/>
              <a:cs typeface="Times New Roman"/>
            </a:endParaRPr>
          </a:p>
        </p:txBody>
      </p:sp>
    </p:spTree>
    <p:extLst>
      <p:ext uri="{BB962C8B-B14F-4D97-AF65-F5344CB8AC3E}">
        <p14:creationId xmlns:p14="http://schemas.microsoft.com/office/powerpoint/2010/main" val="3445373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485956-9149-DE8E-6C6F-8265669BD26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F43834A-A183-41D9-D00E-1A91920237F8}"/>
              </a:ext>
            </a:extLst>
          </p:cNvPr>
          <p:cNvSpPr txBox="1"/>
          <p:nvPr/>
        </p:nvSpPr>
        <p:spPr>
          <a:xfrm>
            <a:off x="3155541" y="289873"/>
            <a:ext cx="5663649" cy="523220"/>
          </a:xfrm>
          <a:prstGeom prst="rect">
            <a:avLst/>
          </a:prstGeom>
          <a:noFill/>
        </p:spPr>
        <p:txBody>
          <a:bodyPr wrap="square" lIns="91440" tIns="45720" rIns="91440" bIns="45720" anchor="t">
            <a:spAutoFit/>
          </a:bodyPr>
          <a:lstStyle/>
          <a:p>
            <a:pPr algn="ctr"/>
            <a:r>
              <a:rPr lang="en-US" sz="2800" b="1" dirty="0">
                <a:latin typeface="Calibri"/>
                <a:ea typeface="Calibri"/>
                <a:cs typeface="Times New Roman"/>
              </a:rPr>
              <a:t>VAM Survey</a:t>
            </a:r>
            <a:endParaRPr lang="en-US" dirty="0"/>
          </a:p>
        </p:txBody>
      </p:sp>
      <p:pic>
        <p:nvPicPr>
          <p:cNvPr id="3" name="Picture 2" descr="A picture containing graphical user interface&#10;&#10;Description automatically generated">
            <a:extLst>
              <a:ext uri="{FF2B5EF4-FFF2-40B4-BE49-F238E27FC236}">
                <a16:creationId xmlns:a16="http://schemas.microsoft.com/office/drawing/2014/main" id="{843ADE7D-CF17-E087-5D6B-8F160697AF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9514929" y="5120330"/>
            <a:ext cx="2472673" cy="1390878"/>
          </a:xfrm>
          <a:prstGeom prst="rect">
            <a:avLst/>
          </a:prstGeom>
          <a:noFill/>
        </p:spPr>
      </p:pic>
      <p:sp>
        <p:nvSpPr>
          <p:cNvPr id="5" name="TextBox 4">
            <a:extLst>
              <a:ext uri="{FF2B5EF4-FFF2-40B4-BE49-F238E27FC236}">
                <a16:creationId xmlns:a16="http://schemas.microsoft.com/office/drawing/2014/main" id="{BC6151FB-670F-8C4E-872F-75623480EA70}"/>
              </a:ext>
            </a:extLst>
          </p:cNvPr>
          <p:cNvSpPr txBox="1"/>
          <p:nvPr/>
        </p:nvSpPr>
        <p:spPr>
          <a:xfrm>
            <a:off x="1481450" y="798285"/>
            <a:ext cx="9845309" cy="830997"/>
          </a:xfrm>
          <a:prstGeom prst="rect">
            <a:avLst/>
          </a:prstGeom>
          <a:noFill/>
        </p:spPr>
        <p:txBody>
          <a:bodyPr wrap="square" lIns="91440" tIns="45720" rIns="91440" bIns="45720" anchor="t">
            <a:spAutoFit/>
          </a:bodyPr>
          <a:lstStyle/>
          <a:p>
            <a:pPr marL="342900" marR="0" lvl="0" indent="-342900" fontAlgn="base">
              <a:spcBef>
                <a:spcPts val="0"/>
              </a:spcBef>
              <a:spcAft>
                <a:spcPts val="0"/>
              </a:spcAft>
              <a:buFont typeface="Symbol" panose="05050102010706020507" pitchFamily="18" charset="2"/>
              <a:buChar char=""/>
            </a:pPr>
            <a:r>
              <a:rPr lang="en-US" sz="1600" dirty="0">
                <a:latin typeface="Calibri"/>
                <a:ea typeface="Calibri"/>
                <a:cs typeface="Times New Roman"/>
              </a:rPr>
              <a:t>Each question will show green once it has been completed. </a:t>
            </a:r>
          </a:p>
          <a:p>
            <a:pPr marL="342900" marR="0" lvl="0" indent="-342900" fontAlgn="base">
              <a:spcBef>
                <a:spcPts val="0"/>
              </a:spcBef>
              <a:spcAft>
                <a:spcPts val="0"/>
              </a:spcAft>
              <a:buFont typeface="Symbol" panose="05050102010706020507" pitchFamily="18" charset="2"/>
              <a:buChar char=""/>
            </a:pPr>
            <a:r>
              <a:rPr lang="en-US" sz="1600" dirty="0">
                <a:latin typeface="Calibri"/>
                <a:ea typeface="Calibri"/>
                <a:cs typeface="Times New Roman"/>
              </a:rPr>
              <a:t>The question will auto save once you have made a selection.</a:t>
            </a:r>
          </a:p>
          <a:p>
            <a:pPr marL="342900" marR="0" lvl="0" indent="-342900" fontAlgn="base">
              <a:spcBef>
                <a:spcPts val="0"/>
              </a:spcBef>
              <a:spcAft>
                <a:spcPts val="0"/>
              </a:spcAft>
              <a:buFont typeface="Symbol" panose="05050102010706020507" pitchFamily="18" charset="2"/>
              <a:buChar char=""/>
            </a:pPr>
            <a:r>
              <a:rPr lang="en-US" sz="1600" dirty="0">
                <a:effectLst/>
                <a:latin typeface="Calibri"/>
                <a:ea typeface="Calibri"/>
                <a:cs typeface="Times New Roman"/>
              </a:rPr>
              <a:t>The whole survey will </a:t>
            </a:r>
            <a:r>
              <a:rPr lang="en-US" sz="1600" dirty="0">
                <a:latin typeface="Calibri"/>
                <a:ea typeface="Calibri"/>
                <a:cs typeface="Times New Roman"/>
              </a:rPr>
              <a:t>turn green when your portion is done. </a:t>
            </a:r>
            <a:endParaRPr lang="en-US" sz="1600" dirty="0">
              <a:effectLst/>
              <a:latin typeface="Calibri"/>
              <a:ea typeface="Calibri"/>
              <a:cs typeface="Times New Roman"/>
            </a:endParaRPr>
          </a:p>
        </p:txBody>
      </p:sp>
      <p:pic>
        <p:nvPicPr>
          <p:cNvPr id="6" name="Picture 5">
            <a:extLst>
              <a:ext uri="{FF2B5EF4-FFF2-40B4-BE49-F238E27FC236}">
                <a16:creationId xmlns:a16="http://schemas.microsoft.com/office/drawing/2014/main" id="{D8889E5D-77AD-5214-F7EB-392E61084FA2}"/>
              </a:ext>
            </a:extLst>
          </p:cNvPr>
          <p:cNvPicPr>
            <a:picLocks noChangeAspect="1"/>
          </p:cNvPicPr>
          <p:nvPr/>
        </p:nvPicPr>
        <p:blipFill>
          <a:blip r:embed="rId3"/>
          <a:stretch>
            <a:fillRect/>
          </a:stretch>
        </p:blipFill>
        <p:spPr>
          <a:xfrm>
            <a:off x="904568" y="1857383"/>
            <a:ext cx="10638504" cy="3262947"/>
          </a:xfrm>
          <a:prstGeom prst="rect">
            <a:avLst/>
          </a:prstGeom>
        </p:spPr>
      </p:pic>
    </p:spTree>
    <p:extLst>
      <p:ext uri="{BB962C8B-B14F-4D97-AF65-F5344CB8AC3E}">
        <p14:creationId xmlns:p14="http://schemas.microsoft.com/office/powerpoint/2010/main" val="3962538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B710A1-A9E8-0CB6-2551-E392D503523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77651F3-4A38-516D-FB6C-BE1C669EC75B}"/>
              </a:ext>
            </a:extLst>
          </p:cNvPr>
          <p:cNvSpPr txBox="1"/>
          <p:nvPr/>
        </p:nvSpPr>
        <p:spPr>
          <a:xfrm>
            <a:off x="3155541" y="289873"/>
            <a:ext cx="5663649" cy="523220"/>
          </a:xfrm>
          <a:prstGeom prst="rect">
            <a:avLst/>
          </a:prstGeom>
          <a:noFill/>
        </p:spPr>
        <p:txBody>
          <a:bodyPr wrap="square" lIns="91440" tIns="45720" rIns="91440" bIns="45720" anchor="t">
            <a:spAutoFit/>
          </a:bodyPr>
          <a:lstStyle/>
          <a:p>
            <a:pPr algn="ctr"/>
            <a:r>
              <a:rPr lang="en-US" sz="2800" b="1" dirty="0">
                <a:latin typeface="Calibri"/>
                <a:ea typeface="Calibri"/>
                <a:cs typeface="Times New Roman"/>
              </a:rPr>
              <a:t>VAM Survey</a:t>
            </a:r>
            <a:endParaRPr lang="en-US" dirty="0"/>
          </a:p>
        </p:txBody>
      </p:sp>
      <p:pic>
        <p:nvPicPr>
          <p:cNvPr id="3" name="Picture 2" descr="A picture containing graphical user interface&#10;&#10;Description automatically generated">
            <a:extLst>
              <a:ext uri="{FF2B5EF4-FFF2-40B4-BE49-F238E27FC236}">
                <a16:creationId xmlns:a16="http://schemas.microsoft.com/office/drawing/2014/main" id="{B97A2BA0-2620-AA2C-9518-B7CF201013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9514929" y="5120330"/>
            <a:ext cx="2472673" cy="1390878"/>
          </a:xfrm>
          <a:prstGeom prst="rect">
            <a:avLst/>
          </a:prstGeom>
          <a:noFill/>
        </p:spPr>
      </p:pic>
      <p:sp>
        <p:nvSpPr>
          <p:cNvPr id="5" name="TextBox 4">
            <a:extLst>
              <a:ext uri="{FF2B5EF4-FFF2-40B4-BE49-F238E27FC236}">
                <a16:creationId xmlns:a16="http://schemas.microsoft.com/office/drawing/2014/main" id="{016E73D3-CDFD-EA8D-3933-F34294DD5D77}"/>
              </a:ext>
            </a:extLst>
          </p:cNvPr>
          <p:cNvSpPr txBox="1"/>
          <p:nvPr/>
        </p:nvSpPr>
        <p:spPr>
          <a:xfrm>
            <a:off x="1481450" y="798285"/>
            <a:ext cx="9845309" cy="584775"/>
          </a:xfrm>
          <a:prstGeom prst="rect">
            <a:avLst/>
          </a:prstGeom>
          <a:noFill/>
        </p:spPr>
        <p:txBody>
          <a:bodyPr wrap="square" lIns="91440" tIns="45720" rIns="91440" bIns="45720" anchor="t">
            <a:spAutoFit/>
          </a:bodyPr>
          <a:lstStyle/>
          <a:p>
            <a:pPr marL="342900" marR="0" lvl="0" indent="-342900" fontAlgn="base">
              <a:spcBef>
                <a:spcPts val="0"/>
              </a:spcBef>
              <a:spcAft>
                <a:spcPts val="0"/>
              </a:spcAft>
              <a:buFont typeface="Symbol" panose="05050102010706020507" pitchFamily="18" charset="2"/>
              <a:buChar char=""/>
            </a:pPr>
            <a:r>
              <a:rPr lang="en-US" sz="1600" dirty="0">
                <a:effectLst/>
                <a:latin typeface="Calibri"/>
                <a:ea typeface="Calibri"/>
                <a:cs typeface="Times New Roman"/>
              </a:rPr>
              <a:t>Each fleet manager will review the answers provided to ensure accuracy.</a:t>
            </a:r>
          </a:p>
          <a:p>
            <a:pPr marL="342900" marR="0" lvl="0" indent="-342900" fontAlgn="base">
              <a:spcBef>
                <a:spcPts val="0"/>
              </a:spcBef>
              <a:spcAft>
                <a:spcPts val="0"/>
              </a:spcAft>
              <a:buFont typeface="Symbol" panose="05050102010706020507" pitchFamily="18" charset="2"/>
              <a:buChar char=""/>
            </a:pPr>
            <a:r>
              <a:rPr lang="en-US" sz="1600" dirty="0">
                <a:latin typeface="Calibri"/>
                <a:ea typeface="Calibri"/>
                <a:cs typeface="Times New Roman"/>
              </a:rPr>
              <a:t>Once the Fleet Manager review is complete and approved, the questionnaire will be locked for further changes.</a:t>
            </a:r>
            <a:r>
              <a:rPr lang="en-US" sz="1600" dirty="0">
                <a:effectLst/>
                <a:latin typeface="Calibri"/>
                <a:ea typeface="Calibri"/>
                <a:cs typeface="Times New Roman"/>
              </a:rPr>
              <a:t> </a:t>
            </a:r>
          </a:p>
        </p:txBody>
      </p:sp>
      <p:pic>
        <p:nvPicPr>
          <p:cNvPr id="6" name="Picture 5">
            <a:extLst>
              <a:ext uri="{FF2B5EF4-FFF2-40B4-BE49-F238E27FC236}">
                <a16:creationId xmlns:a16="http://schemas.microsoft.com/office/drawing/2014/main" id="{61CF4916-867F-9703-C83C-6400B955B28F}"/>
              </a:ext>
            </a:extLst>
          </p:cNvPr>
          <p:cNvPicPr>
            <a:picLocks noChangeAspect="1"/>
          </p:cNvPicPr>
          <p:nvPr/>
        </p:nvPicPr>
        <p:blipFill>
          <a:blip r:embed="rId3"/>
          <a:stretch>
            <a:fillRect/>
          </a:stretch>
        </p:blipFill>
        <p:spPr>
          <a:xfrm>
            <a:off x="1395279" y="1645250"/>
            <a:ext cx="8516539" cy="1143160"/>
          </a:xfrm>
          <a:prstGeom prst="rect">
            <a:avLst/>
          </a:prstGeom>
        </p:spPr>
      </p:pic>
      <p:sp>
        <p:nvSpPr>
          <p:cNvPr id="7" name="Circle: Hollow 6">
            <a:extLst>
              <a:ext uri="{FF2B5EF4-FFF2-40B4-BE49-F238E27FC236}">
                <a16:creationId xmlns:a16="http://schemas.microsoft.com/office/drawing/2014/main" id="{BED57D6C-33DE-0BC9-482C-B7A8D766BC5E}"/>
              </a:ext>
            </a:extLst>
          </p:cNvPr>
          <p:cNvSpPr/>
          <p:nvPr/>
        </p:nvSpPr>
        <p:spPr>
          <a:xfrm>
            <a:off x="8886109" y="1975704"/>
            <a:ext cx="1025709" cy="654189"/>
          </a:xfrm>
          <a:prstGeom prst="donut">
            <a:avLst>
              <a:gd name="adj" fmla="val 7492"/>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403194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43C4E-4283-21F5-CDBD-0D22EE2BA9F2}"/>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5BD03E6A-A072-FE93-59DF-829FEFF9B1B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8019410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TotalTime>
  <Words>1030</Words>
  <Application>Microsoft Office PowerPoint</Application>
  <PresentationFormat>Widescreen</PresentationFormat>
  <Paragraphs>63</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Audrey Gladden</dc:creator>
  <cp:lastModifiedBy>Audrey Gladden</cp:lastModifiedBy>
  <cp:revision>2</cp:revision>
  <dcterms:created xsi:type="dcterms:W3CDTF">2025-04-15T17:49:14Z</dcterms:created>
  <dcterms:modified xsi:type="dcterms:W3CDTF">2025-04-17T16:44:27Z</dcterms:modified>
</cp:coreProperties>
</file>