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42_AA814FA4.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1"/>
  </p:notesMasterIdLst>
  <p:sldIdLst>
    <p:sldId id="256" r:id="rId2"/>
    <p:sldId id="257" r:id="rId3"/>
    <p:sldId id="280" r:id="rId4"/>
    <p:sldId id="281" r:id="rId5"/>
    <p:sldId id="338" r:id="rId6"/>
    <p:sldId id="322" r:id="rId7"/>
    <p:sldId id="282" r:id="rId8"/>
    <p:sldId id="283" r:id="rId9"/>
    <p:sldId id="321" r:id="rId10"/>
    <p:sldId id="284" r:id="rId11"/>
    <p:sldId id="285" r:id="rId12"/>
    <p:sldId id="286" r:id="rId13"/>
    <p:sldId id="287" r:id="rId14"/>
    <p:sldId id="288" r:id="rId15"/>
    <p:sldId id="289" r:id="rId16"/>
    <p:sldId id="323" r:id="rId17"/>
    <p:sldId id="290" r:id="rId18"/>
    <p:sldId id="291" r:id="rId19"/>
    <p:sldId id="292" r:id="rId20"/>
    <p:sldId id="293" r:id="rId21"/>
    <p:sldId id="295" r:id="rId22"/>
    <p:sldId id="294" r:id="rId23"/>
    <p:sldId id="263" r:id="rId24"/>
    <p:sldId id="324" r:id="rId25"/>
    <p:sldId id="296" r:id="rId26"/>
    <p:sldId id="298" r:id="rId27"/>
    <p:sldId id="325" r:id="rId28"/>
    <p:sldId id="326" r:id="rId29"/>
    <p:sldId id="328" r:id="rId30"/>
    <p:sldId id="316" r:id="rId31"/>
    <p:sldId id="318" r:id="rId32"/>
    <p:sldId id="300" r:id="rId33"/>
    <p:sldId id="301" r:id="rId34"/>
    <p:sldId id="329" r:id="rId35"/>
    <p:sldId id="299" r:id="rId36"/>
    <p:sldId id="302" r:id="rId37"/>
    <p:sldId id="303" r:id="rId38"/>
    <p:sldId id="317" r:id="rId39"/>
    <p:sldId id="305" r:id="rId40"/>
    <p:sldId id="304" r:id="rId41"/>
    <p:sldId id="319" r:id="rId42"/>
    <p:sldId id="306" r:id="rId43"/>
    <p:sldId id="307" r:id="rId44"/>
    <p:sldId id="308" r:id="rId45"/>
    <p:sldId id="315" r:id="rId46"/>
    <p:sldId id="336" r:id="rId47"/>
    <p:sldId id="335" r:id="rId48"/>
    <p:sldId id="337" r:id="rId49"/>
    <p:sldId id="331" r:id="rId50"/>
    <p:sldId id="332" r:id="rId51"/>
    <p:sldId id="330" r:id="rId52"/>
    <p:sldId id="334" r:id="rId53"/>
    <p:sldId id="333" r:id="rId54"/>
    <p:sldId id="309" r:id="rId55"/>
    <p:sldId id="310" r:id="rId56"/>
    <p:sldId id="311" r:id="rId57"/>
    <p:sldId id="312" r:id="rId58"/>
    <p:sldId id="320" r:id="rId59"/>
    <p:sldId id="297" r:id="rId6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DDFCCC-3785-4ABE-AD27-C0A47CBDA186}">
          <p14:sldIdLst>
            <p14:sldId id="256"/>
            <p14:sldId id="257"/>
          </p14:sldIdLst>
        </p14:section>
        <p14:section name="Getting Started" id="{9A0A4BD8-655D-450D-8FCD-209085AE1651}">
          <p14:sldIdLst>
            <p14:sldId id="280"/>
            <p14:sldId id="281"/>
            <p14:sldId id="338"/>
            <p14:sldId id="322"/>
            <p14:sldId id="282"/>
            <p14:sldId id="283"/>
          </p14:sldIdLst>
        </p14:section>
        <p14:section name="My Vehicles Tab" id="{50BA0FD0-9236-4345-812E-6029925AFF48}">
          <p14:sldIdLst>
            <p14:sldId id="321"/>
            <p14:sldId id="284"/>
            <p14:sldId id="285"/>
            <p14:sldId id="286"/>
            <p14:sldId id="287"/>
            <p14:sldId id="288"/>
            <p14:sldId id="289"/>
            <p14:sldId id="323"/>
            <p14:sldId id="290"/>
            <p14:sldId id="291"/>
            <p14:sldId id="292"/>
            <p14:sldId id="293"/>
            <p14:sldId id="295"/>
            <p14:sldId id="294"/>
          </p14:sldIdLst>
        </p14:section>
        <p14:section name="Magic Bar/Flagged Data Elements" id="{CB96586E-9E41-4661-BE1F-18BB2C5E8732}">
          <p14:sldIdLst>
            <p14:sldId id="263"/>
            <p14:sldId id="324"/>
            <p14:sldId id="296"/>
            <p14:sldId id="298"/>
            <p14:sldId id="325"/>
            <p14:sldId id="326"/>
            <p14:sldId id="328"/>
            <p14:sldId id="316"/>
            <p14:sldId id="318"/>
            <p14:sldId id="300"/>
            <p14:sldId id="301"/>
            <p14:sldId id="329"/>
            <p14:sldId id="299"/>
            <p14:sldId id="302"/>
            <p14:sldId id="303"/>
            <p14:sldId id="317"/>
            <p14:sldId id="305"/>
            <p14:sldId id="304"/>
            <p14:sldId id="319"/>
            <p14:sldId id="306"/>
            <p14:sldId id="307"/>
            <p14:sldId id="308"/>
            <p14:sldId id="315"/>
            <p14:sldId id="336"/>
            <p14:sldId id="335"/>
            <p14:sldId id="337"/>
            <p14:sldId id="331"/>
            <p14:sldId id="332"/>
            <p14:sldId id="330"/>
            <p14:sldId id="334"/>
            <p14:sldId id="333"/>
            <p14:sldId id="309"/>
            <p14:sldId id="310"/>
            <p14:sldId id="311"/>
            <p14:sldId id="312"/>
            <p14:sldId id="320"/>
            <p14:sldId id="29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EDE529-C18D-59C7-BF43-0A651E56A88D}" name="Audrey Gladden" initials="AG" userId="S::audrey_gladden@NetDigitalSolutions.com::948241e6-d88d-4bd0-9e9f-8d1f2e28cd4b" providerId="AD"/>
  <p188:author id="{95582667-6102-27E7-ED8E-01A166EB4B6B}" name="Guest User" initials="GU" userId="Guest User" providerId="Windows Live"/>
  <p188:author id="{1B12D0E0-7F2B-AFFC-ED68-71CF29EE4341}" name="Audrey Gladden" initials="AG" userId="9e848a6e5aef048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1F4C0-6EF0-4171-9C7B-4BC661BA44EE}" v="30" dt="2025-04-15T17:50:01.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p:scale>
          <a:sx n="100" d="100"/>
          <a:sy n="100" d="100"/>
        </p:scale>
        <p:origin x="7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modernComment_142_AA814FA4.xml><?xml version="1.0" encoding="utf-8"?>
<p188:cmLst xmlns:a="http://schemas.openxmlformats.org/drawingml/2006/main" xmlns:r="http://schemas.openxmlformats.org/officeDocument/2006/relationships" xmlns:p188="http://schemas.microsoft.com/office/powerpoint/2018/8/main">
  <p188:cm id="{A04259CB-1FAF-467C-8D53-A735508CDF99}" authorId="{1CEDE529-C18D-59C7-BF43-0A651E56A88D}" created="2025-03-31T15:56:56.014">
    <pc:sldMkLst xmlns:pc="http://schemas.microsoft.com/office/powerpoint/2013/main/command">
      <pc:docMk/>
      <pc:sldMk cId="2860601252" sldId="322"/>
    </pc:sldMkLst>
    <p188:txBody>
      <a:bodyPr/>
      <a:lstStyle/>
      <a:p>
        <a:r>
          <a:rPr lang="en-US"/>
          <a:t>Let me know if there is anything else important about GSA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935C278-1EB7-4925-A03A-452C5741039C}" type="datetimeFigureOut">
              <a:rPr lang="en-US" smtClean="0"/>
              <a:t>4/17/2025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179CACB2-B369-463C-8E08-AB268E558D78}" type="slidenum">
              <a:rPr lang="en-US" smtClean="0"/>
              <a:t>‹#›</a:t>
            </a:fld>
            <a:endParaRPr lang="en-US"/>
          </a:p>
        </p:txBody>
      </p:sp>
    </p:spTree>
    <p:extLst>
      <p:ext uri="{BB962C8B-B14F-4D97-AF65-F5344CB8AC3E}">
        <p14:creationId xmlns:p14="http://schemas.microsoft.com/office/powerpoint/2010/main" val="58776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CACB2-B369-463C-8E08-AB268E558D78}" type="slidenum">
              <a:rPr lang="en-US" smtClean="0"/>
              <a:t>46</a:t>
            </a:fld>
            <a:endParaRPr lang="en-US"/>
          </a:p>
        </p:txBody>
      </p:sp>
    </p:spTree>
    <p:extLst>
      <p:ext uri="{BB962C8B-B14F-4D97-AF65-F5344CB8AC3E}">
        <p14:creationId xmlns:p14="http://schemas.microsoft.com/office/powerpoint/2010/main" val="338343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instructions will show on the page when you log on. </a:t>
            </a:r>
          </a:p>
        </p:txBody>
      </p:sp>
      <p:sp>
        <p:nvSpPr>
          <p:cNvPr id="4" name="Slide Number Placeholder 3"/>
          <p:cNvSpPr>
            <a:spLocks noGrp="1"/>
          </p:cNvSpPr>
          <p:nvPr>
            <p:ph type="sldNum" sz="quarter" idx="5"/>
          </p:nvPr>
        </p:nvSpPr>
        <p:spPr/>
        <p:txBody>
          <a:bodyPr/>
          <a:lstStyle/>
          <a:p>
            <a:fld id="{179CACB2-B369-463C-8E08-AB268E558D78}" type="slidenum">
              <a:rPr lang="en-US" smtClean="0"/>
              <a:t>47</a:t>
            </a:fld>
            <a:endParaRPr lang="en-US"/>
          </a:p>
        </p:txBody>
      </p:sp>
    </p:spTree>
    <p:extLst>
      <p:ext uri="{BB962C8B-B14F-4D97-AF65-F5344CB8AC3E}">
        <p14:creationId xmlns:p14="http://schemas.microsoft.com/office/powerpoint/2010/main" val="59410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two methods that you can use to get to the VAM Survey. </a:t>
            </a:r>
          </a:p>
        </p:txBody>
      </p:sp>
      <p:sp>
        <p:nvSpPr>
          <p:cNvPr id="4" name="Slide Number Placeholder 3"/>
          <p:cNvSpPr>
            <a:spLocks noGrp="1"/>
          </p:cNvSpPr>
          <p:nvPr>
            <p:ph type="sldNum" sz="quarter" idx="5"/>
          </p:nvPr>
        </p:nvSpPr>
        <p:spPr/>
        <p:txBody>
          <a:bodyPr/>
          <a:lstStyle/>
          <a:p>
            <a:fld id="{179CACB2-B369-463C-8E08-AB268E558D78}" type="slidenum">
              <a:rPr lang="en-US" smtClean="0"/>
              <a:t>49</a:t>
            </a:fld>
            <a:endParaRPr lang="en-US"/>
          </a:p>
        </p:txBody>
      </p:sp>
    </p:spTree>
    <p:extLst>
      <p:ext uri="{BB962C8B-B14F-4D97-AF65-F5344CB8AC3E}">
        <p14:creationId xmlns:p14="http://schemas.microsoft.com/office/powerpoint/2010/main" val="343727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8004E5-942A-4C54-A32E-A0812C666655}"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E2EF-A128-4CD6-8B27-CD76B4579C5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99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004E5-942A-4C54-A32E-A0812C666655}"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328427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004E5-942A-4C54-A32E-A0812C666655}"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104972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004E5-942A-4C54-A32E-A0812C666655}"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190935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004E5-942A-4C54-A32E-A0812C666655}"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E2EF-A128-4CD6-8B27-CD76B4579C5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3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004E5-942A-4C54-A32E-A0812C666655}"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361395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004E5-942A-4C54-A32E-A0812C666655}" type="datetimeFigureOut">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364623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004E5-942A-4C54-A32E-A0812C666655}" type="datetimeFigureOut">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87262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A8004E5-942A-4C54-A32E-A0812C666655}" type="datetimeFigureOut">
              <a:rPr lang="en-US" smtClean="0"/>
              <a:t>4/17/2025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7627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A8004E5-942A-4C54-A32E-A0812C666655}" type="datetimeFigureOut">
              <a:rPr lang="en-US" smtClean="0"/>
              <a:t>4/17/2025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79E2EF-A128-4CD6-8B27-CD76B4579C59}" type="slidenum">
              <a:rPr lang="en-US" smtClean="0"/>
              <a:t>‹#›</a:t>
            </a:fld>
            <a:endParaRPr lang="en-US"/>
          </a:p>
        </p:txBody>
      </p:sp>
    </p:spTree>
    <p:extLst>
      <p:ext uri="{BB962C8B-B14F-4D97-AF65-F5344CB8AC3E}">
        <p14:creationId xmlns:p14="http://schemas.microsoft.com/office/powerpoint/2010/main" val="66392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004E5-942A-4C54-A32E-A0812C666655}"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417694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A8004E5-942A-4C54-A32E-A0812C666655}" type="datetimeFigureOut">
              <a:rPr lang="en-US" smtClean="0"/>
              <a:t>4/17/2025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79E2EF-A128-4CD6-8B27-CD76B4579C5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98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support@netdigitalsolutions.com" TargetMode="Externa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mailto:butler.brianna.k@dol.gov" TargetMode="External"/><Relationship Id="rId5" Type="http://schemas.openxmlformats.org/officeDocument/2006/relationships/hyperlink" Target="mailto:cevasco.joseph.a@dol.gov" TargetMode="External"/><Relationship Id="rId4" Type="http://schemas.openxmlformats.org/officeDocument/2006/relationships/hyperlink" Target="mailto:zzPPMO-FleetManagement@dol.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42_AA814FA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autosv5.netdigitalsolutions.com/"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35880C-9D18-8A00-D6B3-182DB0511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70283" y="549822"/>
            <a:ext cx="3968199" cy="2232112"/>
          </a:xfrm>
          <a:prstGeom prst="rect">
            <a:avLst/>
          </a:prstGeom>
          <a:noFill/>
        </p:spPr>
      </p:pic>
      <p:sp>
        <p:nvSpPr>
          <p:cNvPr id="6" name="TextBox 5">
            <a:extLst>
              <a:ext uri="{FF2B5EF4-FFF2-40B4-BE49-F238E27FC236}">
                <a16:creationId xmlns:a16="http://schemas.microsoft.com/office/drawing/2014/main" id="{C26B9E18-D5BF-6DE4-1DFF-55B57325136A}"/>
              </a:ext>
            </a:extLst>
          </p:cNvPr>
          <p:cNvSpPr txBox="1">
            <a:spLocks noGrp="1" noRot="1" noMove="1" noResize="1" noEditPoints="1" noAdjustHandles="1" noChangeArrowheads="1" noChangeShapeType="1"/>
          </p:cNvSpPr>
          <p:nvPr/>
        </p:nvSpPr>
        <p:spPr>
          <a:xfrm>
            <a:off x="2094739" y="3093673"/>
            <a:ext cx="8623005" cy="1908215"/>
          </a:xfrm>
          <a:prstGeom prst="rect">
            <a:avLst/>
          </a:prstGeom>
          <a:noFill/>
        </p:spPr>
        <p:txBody>
          <a:bodyPr wrap="square" lIns="91440" tIns="45720" rIns="91440" bIns="45720" anchor="t">
            <a:spAutoFit/>
          </a:bodyPr>
          <a:lstStyle/>
          <a:p>
            <a:pPr algn="ctr" fontAlgn="base"/>
            <a:r>
              <a:rPr lang="en-US" sz="2800" b="1" dirty="0">
                <a:ea typeface="Times New Roman" panose="02020603050405020304" pitchFamily="18" charset="0"/>
                <a:cs typeface="Calibri"/>
              </a:rPr>
              <a:t>Virtual Training</a:t>
            </a:r>
            <a:endParaRPr lang="en-US" sz="2800" b="1" dirty="0">
              <a:ea typeface="Times New Roman" panose="02020603050405020304" pitchFamily="18" charset="0"/>
            </a:endParaRPr>
          </a:p>
          <a:p>
            <a:pPr algn="ctr"/>
            <a:r>
              <a:rPr lang="en-US" sz="2400" dirty="0">
                <a:ea typeface="Times New Roman" panose="02020603050405020304" pitchFamily="18" charset="0"/>
              </a:rPr>
              <a:t>Fleet Management Information System (FMIS)</a:t>
            </a:r>
            <a:endParaRPr lang="en-US" sz="2400" dirty="0">
              <a:cs typeface="Calibri"/>
            </a:endParaRPr>
          </a:p>
          <a:p>
            <a:pPr algn="ctr"/>
            <a:r>
              <a:rPr lang="en-US" sz="2400" dirty="0">
                <a:effectLst/>
                <a:ea typeface="Times New Roman" panose="02020603050405020304" pitchFamily="18" charset="0"/>
              </a:rPr>
              <a:t>Automobile Use Tracking On-Line System</a:t>
            </a:r>
            <a:r>
              <a:rPr lang="en-US" sz="2400" dirty="0">
                <a:ea typeface="Times New Roman" panose="02020603050405020304" pitchFamily="18" charset="0"/>
              </a:rPr>
              <a:t> (AUTOS)</a:t>
            </a:r>
            <a:endParaRPr lang="en-US" sz="2400" dirty="0">
              <a:effectLst/>
              <a:ea typeface="Times New Roman" panose="02020603050405020304" pitchFamily="18" charset="0"/>
              <a:cs typeface="Calibri"/>
            </a:endParaRPr>
          </a:p>
          <a:p>
            <a:pPr algn="ctr"/>
            <a:endParaRPr lang="en-US" b="1">
              <a:cs typeface="Calibri" panose="020F0502020204030204"/>
            </a:endParaRPr>
          </a:p>
          <a:p>
            <a:pPr algn="ctr"/>
            <a:endParaRPr lang="en-US" sz="2400" b="1" dirty="0">
              <a:ea typeface="Calibri"/>
              <a:cs typeface="Calibri"/>
            </a:endParaRPr>
          </a:p>
        </p:txBody>
      </p:sp>
      <p:pic>
        <p:nvPicPr>
          <p:cNvPr id="1026" name="imageSelected0">
            <a:extLst>
              <a:ext uri="{FF2B5EF4-FFF2-40B4-BE49-F238E27FC236}">
                <a16:creationId xmlns:a16="http://schemas.microsoft.com/office/drawing/2014/main" id="{5B66D965-D4C7-F37B-C466-AC6A50D5A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519" y="1187611"/>
            <a:ext cx="35433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58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B6FD3-1A6F-A23C-E62F-1BD38F055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99749" y="4831790"/>
            <a:ext cx="2472673" cy="1390878"/>
          </a:xfrm>
          <a:prstGeom prst="rect">
            <a:avLst/>
          </a:prstGeom>
          <a:noFill/>
        </p:spPr>
      </p:pic>
      <p:sp>
        <p:nvSpPr>
          <p:cNvPr id="21" name="TextBox 20">
            <a:extLst>
              <a:ext uri="{FF2B5EF4-FFF2-40B4-BE49-F238E27FC236}">
                <a16:creationId xmlns:a16="http://schemas.microsoft.com/office/drawing/2014/main" id="{7ADD429E-C48D-A7F5-8F3E-118317F94694}"/>
              </a:ext>
            </a:extLst>
          </p:cNvPr>
          <p:cNvSpPr txBox="1"/>
          <p:nvPr/>
        </p:nvSpPr>
        <p:spPr>
          <a:xfrm>
            <a:off x="1575881" y="357590"/>
            <a:ext cx="8132323" cy="523220"/>
          </a:xfrm>
          <a:prstGeom prst="rect">
            <a:avLst/>
          </a:prstGeom>
          <a:noFill/>
        </p:spPr>
        <p:txBody>
          <a:bodyPr wrap="square" lIns="91440" tIns="45720" rIns="91440" bIns="45720" rtlCol="0" anchor="t">
            <a:spAutoFit/>
          </a:bodyPr>
          <a:lstStyle/>
          <a:p>
            <a:r>
              <a:rPr lang="en-US" sz="2800" b="1" dirty="0"/>
              <a:t>My Vehicles- Common Question</a:t>
            </a:r>
          </a:p>
        </p:txBody>
      </p:sp>
      <p:sp>
        <p:nvSpPr>
          <p:cNvPr id="25" name="TextBox 24">
            <a:extLst>
              <a:ext uri="{FF2B5EF4-FFF2-40B4-BE49-F238E27FC236}">
                <a16:creationId xmlns:a16="http://schemas.microsoft.com/office/drawing/2014/main" id="{3F953480-C2FB-02E9-5CC2-854B520EF741}"/>
              </a:ext>
            </a:extLst>
          </p:cNvPr>
          <p:cNvSpPr txBox="1"/>
          <p:nvPr/>
        </p:nvSpPr>
        <p:spPr>
          <a:xfrm>
            <a:off x="2437715" y="2824228"/>
            <a:ext cx="6098720" cy="2031325"/>
          </a:xfrm>
          <a:prstGeom prst="rect">
            <a:avLst/>
          </a:prstGeom>
          <a:noFill/>
        </p:spPr>
        <p:txBody>
          <a:bodyPr wrap="square" lIns="91440" tIns="45720" rIns="91440" bIns="45720" anchor="t">
            <a:spAutoFit/>
          </a:bodyPr>
          <a:lstStyle/>
          <a:p>
            <a:pPr marL="0" marR="0" algn="ctr"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GSA leased vehicles will have the GSA listed contact as the primary POC automatically. </a:t>
            </a:r>
          </a:p>
          <a:p>
            <a:pPr marL="342900" indent="-342900" fontAlgn="base">
              <a:buFont typeface="Symbol" panose="05050102010706020507" pitchFamily="18" charset="2"/>
              <a:buChar char=""/>
            </a:pPr>
            <a:r>
              <a:rPr lang="en-US" dirty="0">
                <a:latin typeface="Calibri"/>
                <a:ea typeface="Times New Roman" panose="02020603050405020304" pitchFamily="18" charset="0"/>
                <a:cs typeface="Calibri"/>
              </a:rPr>
              <a:t>Reach out to your Fleet Manager or the primary contact to assign you to the vehicle as well.</a:t>
            </a: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For Agency Owned vehicles, please contact your DOL Fleet Manager. </a:t>
            </a:r>
            <a:endParaRPr lang="en-US" sz="1800" dirty="0">
              <a:effectLst/>
              <a:latin typeface="Times New Roman" panose="02020603050405020304" pitchFamily="18" charset="0"/>
              <a:ea typeface="Times New Roman" panose="02020603050405020304" pitchFamily="18" charset="0"/>
            </a:endParaRPr>
          </a:p>
        </p:txBody>
      </p:sp>
      <p:pic>
        <p:nvPicPr>
          <p:cNvPr id="27" name="Picture 26">
            <a:extLst>
              <a:ext uri="{FF2B5EF4-FFF2-40B4-BE49-F238E27FC236}">
                <a16:creationId xmlns:a16="http://schemas.microsoft.com/office/drawing/2014/main" id="{8A2958AA-D86F-65E6-EBBE-3540DB3D0DF7}"/>
              </a:ext>
            </a:extLst>
          </p:cNvPr>
          <p:cNvPicPr>
            <a:picLocks noChangeAspect="1"/>
          </p:cNvPicPr>
          <p:nvPr/>
        </p:nvPicPr>
        <p:blipFill>
          <a:blip r:embed="rId3"/>
          <a:stretch>
            <a:fillRect/>
          </a:stretch>
        </p:blipFill>
        <p:spPr>
          <a:xfrm>
            <a:off x="3691433" y="1410637"/>
            <a:ext cx="4081013" cy="1137974"/>
          </a:xfrm>
          <a:prstGeom prst="rect">
            <a:avLst/>
          </a:prstGeom>
        </p:spPr>
      </p:pic>
      <p:sp>
        <p:nvSpPr>
          <p:cNvPr id="28" name="Circle: Hollow 27">
            <a:extLst>
              <a:ext uri="{FF2B5EF4-FFF2-40B4-BE49-F238E27FC236}">
                <a16:creationId xmlns:a16="http://schemas.microsoft.com/office/drawing/2014/main" id="{84A458F3-A07C-89CC-E5D6-43ED3E78AC33}"/>
              </a:ext>
            </a:extLst>
          </p:cNvPr>
          <p:cNvSpPr/>
          <p:nvPr/>
        </p:nvSpPr>
        <p:spPr>
          <a:xfrm>
            <a:off x="4420275" y="1686254"/>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CCC9A7CD-B33C-F737-E825-6FCB2CB6B6D8}"/>
              </a:ext>
            </a:extLst>
          </p:cNvPr>
          <p:cNvSpPr txBox="1"/>
          <p:nvPr/>
        </p:nvSpPr>
        <p:spPr>
          <a:xfrm>
            <a:off x="1012723" y="933473"/>
            <a:ext cx="6096000" cy="369332"/>
          </a:xfrm>
          <a:prstGeom prst="rect">
            <a:avLst/>
          </a:prstGeom>
          <a:noFill/>
        </p:spPr>
        <p:txBody>
          <a:bodyPr wrap="square">
            <a:spAutoFit/>
          </a:bodyPr>
          <a:lstStyle/>
          <a:p>
            <a:pPr marL="0" marR="0" algn="ctr" fontAlgn="base">
              <a:spcBef>
                <a:spcPts val="0"/>
              </a:spcBef>
              <a:spcAft>
                <a:spcPts val="0"/>
              </a:spcAft>
            </a:pPr>
            <a:r>
              <a:rPr lang="en-US" sz="1800" b="1" u="sng" dirty="0">
                <a:solidFill>
                  <a:srgbClr val="2F5496"/>
                </a:solidFill>
                <a:effectLst/>
                <a:latin typeface="Calibri" panose="020F0502020204030204" pitchFamily="34" charset="0"/>
                <a:ea typeface="Times New Roman" panose="02020603050405020304" pitchFamily="18" charset="0"/>
              </a:rPr>
              <a:t>What if I don’t see a vehicle I know is mine?</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522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127627" y="4822497"/>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408559" y="355552"/>
            <a:ext cx="3554964" cy="523220"/>
          </a:xfrm>
          <a:prstGeom prst="rect">
            <a:avLst/>
          </a:prstGeom>
          <a:noFill/>
        </p:spPr>
        <p:txBody>
          <a:bodyPr wrap="square" rtlCol="0">
            <a:spAutoFit/>
          </a:bodyPr>
          <a:lstStyle/>
          <a:p>
            <a:r>
              <a:rPr lang="en-US" sz="2800" b="1"/>
              <a:t>Manage My Vehicles</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tretch>
            <a:fillRect/>
          </a:stretch>
        </p:blipFill>
        <p:spPr>
          <a:xfrm>
            <a:off x="1518724" y="1836118"/>
            <a:ext cx="6151549"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1518724" y="2028392"/>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521470" y="3235986"/>
            <a:ext cx="8930905" cy="707886"/>
          </a:xfrm>
          <a:prstGeom prst="rect">
            <a:avLst/>
          </a:prstGeom>
          <a:noFill/>
        </p:spPr>
        <p:txBody>
          <a:bodyPr wrap="square" lIns="91440" tIns="45720" rIns="91440" bIns="45720" rtlCol="0" anchor="t">
            <a:spAutoFit/>
          </a:bodyPr>
          <a:lstStyle/>
          <a:p>
            <a:pPr marL="285750" indent="-285750">
              <a:buFont typeface="Arial"/>
              <a:buChar char="•"/>
            </a:pPr>
            <a:r>
              <a:rPr lang="en-US" sz="2000"/>
              <a:t>Circled here is "</a:t>
            </a:r>
            <a:r>
              <a:rPr lang="en-US" sz="2000" b="1"/>
              <a:t>SMS</a:t>
            </a:r>
            <a:r>
              <a:rPr lang="en-US" sz="2000"/>
              <a:t>" (Space Management System) information. </a:t>
            </a:r>
          </a:p>
          <a:p>
            <a:pPr marL="285750" indent="-285750">
              <a:buFont typeface="Arial"/>
              <a:buChar char="•"/>
            </a:pPr>
            <a:r>
              <a:rPr lang="en-US" sz="2000"/>
              <a:t>This will show building information as it relates to DOL's Real Property Portfolio. </a:t>
            </a:r>
            <a:endParaRPr lang="en-US" sz="2000">
              <a:cs typeface="Calibri" panose="020F0502020204030204"/>
            </a:endParaRPr>
          </a:p>
        </p:txBody>
      </p:sp>
      <p:sp>
        <p:nvSpPr>
          <p:cNvPr id="5" name="TextBox 4">
            <a:extLst>
              <a:ext uri="{FF2B5EF4-FFF2-40B4-BE49-F238E27FC236}">
                <a16:creationId xmlns:a16="http://schemas.microsoft.com/office/drawing/2014/main" id="{3E336875-C617-ACCD-B088-22F2720719BD}"/>
              </a:ext>
            </a:extLst>
          </p:cNvPr>
          <p:cNvSpPr txBox="1"/>
          <p:nvPr/>
        </p:nvSpPr>
        <p:spPr>
          <a:xfrm>
            <a:off x="1427609" y="991540"/>
            <a:ext cx="8167512" cy="400110"/>
          </a:xfrm>
          <a:prstGeom prst="rect">
            <a:avLst/>
          </a:prstGeom>
          <a:noFill/>
        </p:spPr>
        <p:txBody>
          <a:bodyPr wrap="square" lIns="91440" tIns="45720" rIns="91440" bIns="45720" rtlCol="0" anchor="t">
            <a:spAutoFit/>
          </a:bodyPr>
          <a:lstStyle/>
          <a:p>
            <a:r>
              <a:rPr lang="en-US" sz="2000" b="1"/>
              <a:t>"My Vehicles"</a:t>
            </a:r>
            <a:r>
              <a:rPr lang="en-US" sz="2000"/>
              <a:t> allows users to view all pertinent vehicle info with a click. </a:t>
            </a:r>
            <a:endParaRPr lang="en-US" sz="2000">
              <a:cs typeface="Calibri" panose="020F0502020204030204"/>
            </a:endParaRPr>
          </a:p>
        </p:txBody>
      </p:sp>
    </p:spTree>
    <p:extLst>
      <p:ext uri="{BB962C8B-B14F-4D97-AF65-F5344CB8AC3E}">
        <p14:creationId xmlns:p14="http://schemas.microsoft.com/office/powerpoint/2010/main" val="298381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109041" y="4906131"/>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427609" y="346027"/>
            <a:ext cx="5376314" cy="523220"/>
          </a:xfrm>
          <a:prstGeom prst="rect">
            <a:avLst/>
          </a:prstGeom>
          <a:noFill/>
        </p:spPr>
        <p:txBody>
          <a:bodyPr wrap="square" rtlCol="0">
            <a:spAutoFit/>
          </a:bodyPr>
          <a:lstStyle/>
          <a:p>
            <a:r>
              <a:rPr lang="en-US" sz="2800" b="1" dirty="0"/>
              <a:t>Manage My Vehicles- Telematics</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tretch>
            <a:fillRect/>
          </a:stretch>
        </p:blipFill>
        <p:spPr>
          <a:xfrm>
            <a:off x="1428822" y="1811053"/>
            <a:ext cx="6151549"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2078121" y="1994211"/>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E76F0D53-E890-DCA8-99F8-17E62E6F11EB}"/>
              </a:ext>
            </a:extLst>
          </p:cNvPr>
          <p:cNvSpPr txBox="1"/>
          <p:nvPr/>
        </p:nvSpPr>
        <p:spPr>
          <a:xfrm>
            <a:off x="1427609" y="991540"/>
            <a:ext cx="8167512" cy="400110"/>
          </a:xfrm>
          <a:prstGeom prst="rect">
            <a:avLst/>
          </a:prstGeom>
          <a:noFill/>
        </p:spPr>
        <p:txBody>
          <a:bodyPr wrap="square" lIns="91440" tIns="45720" rIns="91440" bIns="45720" rtlCol="0" anchor="t">
            <a:spAutoFit/>
          </a:bodyPr>
          <a:lstStyle/>
          <a:p>
            <a:r>
              <a:rPr lang="en-US" sz="2000" b="1"/>
              <a:t>"My Vehicles"</a:t>
            </a:r>
            <a:r>
              <a:rPr lang="en-US" sz="2000"/>
              <a:t> allows users to view all pertinent vehicle info with a click. </a:t>
            </a:r>
            <a:endParaRPr lang="en-US" sz="2000">
              <a:cs typeface="Calibri" panose="020F0502020204030204"/>
            </a:endParaRPr>
          </a:p>
        </p:txBody>
      </p:sp>
      <p:sp>
        <p:nvSpPr>
          <p:cNvPr id="10" name="TextBox 9">
            <a:extLst>
              <a:ext uri="{FF2B5EF4-FFF2-40B4-BE49-F238E27FC236}">
                <a16:creationId xmlns:a16="http://schemas.microsoft.com/office/drawing/2014/main" id="{9FCAABE4-0BA1-02AE-0BE6-48E817E03625}"/>
              </a:ext>
            </a:extLst>
          </p:cNvPr>
          <p:cNvSpPr txBox="1"/>
          <p:nvPr/>
        </p:nvSpPr>
        <p:spPr>
          <a:xfrm>
            <a:off x="1485041" y="3073560"/>
            <a:ext cx="9043868" cy="707886"/>
          </a:xfrm>
          <a:prstGeom prst="rect">
            <a:avLst/>
          </a:prstGeom>
          <a:noFill/>
        </p:spPr>
        <p:txBody>
          <a:bodyPr wrap="square" lIns="91440" tIns="45720" rIns="91440" bIns="45720" rtlCol="0" anchor="t">
            <a:spAutoFit/>
          </a:bodyPr>
          <a:lstStyle/>
          <a:p>
            <a:pPr marL="285750" indent="-285750">
              <a:buFont typeface="Arial"/>
              <a:buChar char="•"/>
            </a:pPr>
            <a:r>
              <a:rPr lang="en-US" sz="2000"/>
              <a:t>Circled here is "</a:t>
            </a:r>
            <a:r>
              <a:rPr lang="en-US" sz="2000" b="1"/>
              <a:t>Telematics Info</a:t>
            </a:r>
            <a:r>
              <a:rPr lang="en-US" sz="2000"/>
              <a:t>".</a:t>
            </a:r>
          </a:p>
          <a:p>
            <a:pPr marL="285750" indent="-285750">
              <a:buFont typeface="Arial"/>
              <a:buChar char="•"/>
            </a:pPr>
            <a:r>
              <a:rPr lang="en-US" sz="2000"/>
              <a:t>If the vehicle has telematics installed, reported mileage will be displayed here. </a:t>
            </a:r>
            <a:endParaRPr lang="en-US" sz="2000">
              <a:cs typeface="Calibri"/>
            </a:endParaRPr>
          </a:p>
        </p:txBody>
      </p:sp>
    </p:spTree>
    <p:extLst>
      <p:ext uri="{BB962C8B-B14F-4D97-AF65-F5344CB8AC3E}">
        <p14:creationId xmlns:p14="http://schemas.microsoft.com/office/powerpoint/2010/main" val="92497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81163" y="4850375"/>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79286" y="410147"/>
            <a:ext cx="6624171" cy="523220"/>
          </a:xfrm>
          <a:prstGeom prst="rect">
            <a:avLst/>
          </a:prstGeom>
          <a:noFill/>
        </p:spPr>
        <p:txBody>
          <a:bodyPr wrap="square" rtlCol="0">
            <a:spAutoFit/>
          </a:bodyPr>
          <a:lstStyle/>
          <a:p>
            <a:r>
              <a:rPr lang="en-US" sz="2800" b="1" dirty="0"/>
              <a:t>Manage My Vehicles- Vehicle Research</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tretch>
            <a:fillRect/>
          </a:stretch>
        </p:blipFill>
        <p:spPr>
          <a:xfrm>
            <a:off x="1539445" y="1747887"/>
            <a:ext cx="6151549"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2849643" y="1950095"/>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424810" y="2915375"/>
            <a:ext cx="8563776" cy="1015663"/>
          </a:xfrm>
          <a:prstGeom prst="rect">
            <a:avLst/>
          </a:prstGeom>
          <a:noFill/>
        </p:spPr>
        <p:txBody>
          <a:bodyPr wrap="square" lIns="91440" tIns="45720" rIns="91440" bIns="45720" rtlCol="0" anchor="t">
            <a:spAutoFit/>
          </a:bodyPr>
          <a:lstStyle/>
          <a:p>
            <a:pPr marL="285750" indent="-285750">
              <a:buFont typeface="Arial"/>
              <a:buChar char="•"/>
            </a:pPr>
            <a:r>
              <a:rPr lang="en-US" sz="2000"/>
              <a:t>Circled here is "</a:t>
            </a:r>
            <a:r>
              <a:rPr lang="en-US" sz="2000" b="1"/>
              <a:t>Vehicle Research</a:t>
            </a:r>
            <a:r>
              <a:rPr lang="en-US" sz="2000"/>
              <a:t>".</a:t>
            </a:r>
          </a:p>
          <a:p>
            <a:pPr marL="285750" indent="-285750">
              <a:buFont typeface="Arial"/>
              <a:buChar char="•"/>
            </a:pPr>
            <a:r>
              <a:rPr lang="en-US" sz="2000"/>
              <a:t>This is a deep dive on the historical vehicle information.</a:t>
            </a:r>
            <a:endParaRPr lang="en-US" sz="2000">
              <a:cs typeface="Calibri" panose="020F0502020204030204"/>
            </a:endParaRPr>
          </a:p>
          <a:p>
            <a:pPr marL="285750" indent="-285750">
              <a:buFont typeface="Arial"/>
              <a:buChar char="•"/>
            </a:pPr>
            <a:r>
              <a:rPr lang="en-US" sz="2000"/>
              <a:t>Excellent tool for when you have a question about a GSA Disposed vehicle.  </a:t>
            </a:r>
            <a:endParaRPr lang="en-US" sz="2000">
              <a:cs typeface="Calibri" panose="020F0502020204030204"/>
            </a:endParaRPr>
          </a:p>
        </p:txBody>
      </p:sp>
      <p:sp>
        <p:nvSpPr>
          <p:cNvPr id="5" name="TextBox 4">
            <a:extLst>
              <a:ext uri="{FF2B5EF4-FFF2-40B4-BE49-F238E27FC236}">
                <a16:creationId xmlns:a16="http://schemas.microsoft.com/office/drawing/2014/main" id="{454EDC3F-1155-4004-93DC-67952FB1548D}"/>
              </a:ext>
            </a:extLst>
          </p:cNvPr>
          <p:cNvSpPr txBox="1"/>
          <p:nvPr/>
        </p:nvSpPr>
        <p:spPr>
          <a:xfrm>
            <a:off x="1427609" y="991540"/>
            <a:ext cx="8167512" cy="400110"/>
          </a:xfrm>
          <a:prstGeom prst="rect">
            <a:avLst/>
          </a:prstGeom>
          <a:noFill/>
        </p:spPr>
        <p:txBody>
          <a:bodyPr wrap="square" lIns="91440" tIns="45720" rIns="91440" bIns="45720" rtlCol="0" anchor="t">
            <a:spAutoFit/>
          </a:bodyPr>
          <a:lstStyle/>
          <a:p>
            <a:r>
              <a:rPr lang="en-US" sz="2000" b="1"/>
              <a:t>"My Vehicles"</a:t>
            </a:r>
            <a:r>
              <a:rPr lang="en-US" sz="2000"/>
              <a:t> allows users to view all pertinent vehicle info with a click. </a:t>
            </a:r>
            <a:endParaRPr lang="en-US" sz="2000">
              <a:cs typeface="Calibri" panose="020F0502020204030204"/>
            </a:endParaRPr>
          </a:p>
        </p:txBody>
      </p:sp>
    </p:spTree>
    <p:extLst>
      <p:ext uri="{BB962C8B-B14F-4D97-AF65-F5344CB8AC3E}">
        <p14:creationId xmlns:p14="http://schemas.microsoft.com/office/powerpoint/2010/main" val="3767483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90456" y="4915424"/>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22833" y="336502"/>
            <a:ext cx="6255081" cy="523220"/>
          </a:xfrm>
          <a:prstGeom prst="rect">
            <a:avLst/>
          </a:prstGeom>
          <a:noFill/>
        </p:spPr>
        <p:txBody>
          <a:bodyPr wrap="square" rtlCol="0">
            <a:spAutoFit/>
          </a:bodyPr>
          <a:lstStyle/>
          <a:p>
            <a:r>
              <a:rPr lang="en-US" sz="2800" b="1" dirty="0"/>
              <a:t>Manage My Vehicles- Odometer</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tretch>
            <a:fillRect/>
          </a:stretch>
        </p:blipFill>
        <p:spPr>
          <a:xfrm>
            <a:off x="1426366" y="1574765"/>
            <a:ext cx="6151549"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3435340" y="1757923"/>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426366" y="2858409"/>
            <a:ext cx="7591724" cy="1323439"/>
          </a:xfrm>
          <a:prstGeom prst="rect">
            <a:avLst/>
          </a:prstGeom>
          <a:noFill/>
        </p:spPr>
        <p:txBody>
          <a:bodyPr wrap="square" lIns="91440" tIns="45720" rIns="91440" bIns="45720" rtlCol="0" anchor="t">
            <a:spAutoFit/>
          </a:bodyPr>
          <a:lstStyle/>
          <a:p>
            <a:pPr marL="285750" indent="-285750">
              <a:buFont typeface="Arial"/>
              <a:buChar char="•"/>
            </a:pPr>
            <a:r>
              <a:rPr lang="en-US" sz="2000"/>
              <a:t>Circled here is "</a:t>
            </a:r>
            <a:r>
              <a:rPr lang="en-US" sz="2000" b="1"/>
              <a:t>Odometer</a:t>
            </a:r>
            <a:r>
              <a:rPr lang="en-US" sz="2000"/>
              <a:t>"</a:t>
            </a:r>
          </a:p>
          <a:p>
            <a:pPr marL="742950" lvl="1" indent="-285750">
              <a:buFont typeface="Arial"/>
              <a:buChar char="•"/>
            </a:pPr>
            <a:r>
              <a:rPr lang="en-US" sz="2000"/>
              <a:t>This feature is undergoing construction. </a:t>
            </a:r>
            <a:endParaRPr lang="en-US" sz="2000">
              <a:cs typeface="Calibri"/>
            </a:endParaRPr>
          </a:p>
          <a:p>
            <a:pPr marL="742950" lvl="1" indent="-285750">
              <a:buFont typeface="Arial"/>
              <a:buChar char="•"/>
            </a:pPr>
            <a:r>
              <a:rPr lang="en-US" sz="2000"/>
              <a:t>Upon completion it will take you directly to the odometer record for that particular vehicle.</a:t>
            </a:r>
            <a:endParaRPr lang="en-US" sz="2000">
              <a:cs typeface="Calibri" panose="020F0502020204030204"/>
            </a:endParaRPr>
          </a:p>
        </p:txBody>
      </p:sp>
      <p:sp>
        <p:nvSpPr>
          <p:cNvPr id="5" name="TextBox 4">
            <a:extLst>
              <a:ext uri="{FF2B5EF4-FFF2-40B4-BE49-F238E27FC236}">
                <a16:creationId xmlns:a16="http://schemas.microsoft.com/office/drawing/2014/main" id="{8E68698E-8776-3115-A0EB-4344B55FF959}"/>
              </a:ext>
            </a:extLst>
          </p:cNvPr>
          <p:cNvSpPr txBox="1"/>
          <p:nvPr/>
        </p:nvSpPr>
        <p:spPr>
          <a:xfrm>
            <a:off x="1427609" y="991540"/>
            <a:ext cx="8167512" cy="400110"/>
          </a:xfrm>
          <a:prstGeom prst="rect">
            <a:avLst/>
          </a:prstGeom>
          <a:noFill/>
        </p:spPr>
        <p:txBody>
          <a:bodyPr wrap="square" lIns="91440" tIns="45720" rIns="91440" bIns="45720" rtlCol="0" anchor="t">
            <a:spAutoFit/>
          </a:bodyPr>
          <a:lstStyle/>
          <a:p>
            <a:r>
              <a:rPr lang="en-US" sz="2000" b="1"/>
              <a:t>"My Vehicles"</a:t>
            </a:r>
            <a:r>
              <a:rPr lang="en-US" sz="2000"/>
              <a:t> allows users to view all pertinent vehicle info with a click. </a:t>
            </a:r>
            <a:endParaRPr lang="en-US" sz="2000">
              <a:cs typeface="Calibri" panose="020F0502020204030204"/>
            </a:endParaRPr>
          </a:p>
        </p:txBody>
      </p:sp>
    </p:spTree>
    <p:extLst>
      <p:ext uri="{BB962C8B-B14F-4D97-AF65-F5344CB8AC3E}">
        <p14:creationId xmlns:p14="http://schemas.microsoft.com/office/powerpoint/2010/main" val="199430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47245" y="4872910"/>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22834" y="346027"/>
            <a:ext cx="4773166" cy="523220"/>
          </a:xfrm>
          <a:prstGeom prst="rect">
            <a:avLst/>
          </a:prstGeom>
          <a:noFill/>
        </p:spPr>
        <p:txBody>
          <a:bodyPr wrap="square" rtlCol="0">
            <a:spAutoFit/>
          </a:bodyPr>
          <a:lstStyle/>
          <a:p>
            <a:r>
              <a:rPr lang="en-US" sz="2800" b="1" dirty="0"/>
              <a:t>Manage My Vehicles- Edit</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tretch>
            <a:fillRect/>
          </a:stretch>
        </p:blipFill>
        <p:spPr>
          <a:xfrm>
            <a:off x="1385059" y="915908"/>
            <a:ext cx="5903899"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3847953" y="1146691"/>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387140" y="2042166"/>
            <a:ext cx="9944733" cy="1323439"/>
          </a:xfrm>
          <a:prstGeom prst="rect">
            <a:avLst/>
          </a:prstGeom>
          <a:noFill/>
        </p:spPr>
        <p:txBody>
          <a:bodyPr wrap="square" lIns="91440" tIns="45720" rIns="91440" bIns="45720" rtlCol="0" anchor="t">
            <a:spAutoFit/>
          </a:bodyPr>
          <a:lstStyle/>
          <a:p>
            <a:pPr marL="285750" indent="-285750">
              <a:buFont typeface="Arial"/>
              <a:buChar char="•"/>
            </a:pPr>
            <a:r>
              <a:rPr lang="en-US" sz="2000" dirty="0"/>
              <a:t>Circled here is "</a:t>
            </a:r>
            <a:r>
              <a:rPr lang="en-US" sz="2000" b="1" dirty="0"/>
              <a:t>Edit</a:t>
            </a:r>
            <a:r>
              <a:rPr lang="en-US" sz="2000" dirty="0"/>
              <a:t>".</a:t>
            </a:r>
          </a:p>
          <a:p>
            <a:pPr marL="285750" indent="-285750">
              <a:buFont typeface="Arial"/>
              <a:buChar char="•"/>
            </a:pPr>
            <a:r>
              <a:rPr lang="en-US" sz="2000" dirty="0"/>
              <a:t>Over the life of the vehicle, the user may need to update the address, or tag information.  </a:t>
            </a:r>
          </a:p>
          <a:p>
            <a:pPr marL="742950" lvl="1" indent="-285750">
              <a:buFont typeface="Arial"/>
              <a:buChar char="•"/>
            </a:pPr>
            <a:r>
              <a:rPr lang="en-US" sz="2000" dirty="0">
                <a:ea typeface="Calibri"/>
                <a:cs typeface="Calibri"/>
              </a:rPr>
              <a:t>Note: JCC does not have any LE, ER, or ARM vehicles. </a:t>
            </a:r>
          </a:p>
          <a:p>
            <a:endParaRPr lang="en-US" sz="2000" dirty="0"/>
          </a:p>
        </p:txBody>
      </p:sp>
      <p:pic>
        <p:nvPicPr>
          <p:cNvPr id="4" name="Picture 3" descr="Graphical user interface, table&#10;&#10;Description automatically generated">
            <a:extLst>
              <a:ext uri="{FF2B5EF4-FFF2-40B4-BE49-F238E27FC236}">
                <a16:creationId xmlns:a16="http://schemas.microsoft.com/office/drawing/2014/main" id="{0B88A4FD-22D7-8273-CF61-1A476320ED21}"/>
              </a:ext>
            </a:extLst>
          </p:cNvPr>
          <p:cNvPicPr>
            <a:picLocks noChangeAspect="1"/>
          </p:cNvPicPr>
          <p:nvPr/>
        </p:nvPicPr>
        <p:blipFill rotWithShape="1">
          <a:blip r:embed="rId4"/>
          <a:srcRect b="48996"/>
          <a:stretch/>
        </p:blipFill>
        <p:spPr bwMode="auto">
          <a:xfrm>
            <a:off x="1385059" y="3134775"/>
            <a:ext cx="5266288" cy="30145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174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8856F-9A50-CA20-DE3E-C8A05EA0E0B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B6C1D4E-E12E-AA53-FC84-84F0FD237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47245" y="4872910"/>
            <a:ext cx="2472673" cy="1390878"/>
          </a:xfrm>
          <a:prstGeom prst="rect">
            <a:avLst/>
          </a:prstGeom>
          <a:noFill/>
        </p:spPr>
      </p:pic>
      <p:sp>
        <p:nvSpPr>
          <p:cNvPr id="3" name="TextBox 2">
            <a:extLst>
              <a:ext uri="{FF2B5EF4-FFF2-40B4-BE49-F238E27FC236}">
                <a16:creationId xmlns:a16="http://schemas.microsoft.com/office/drawing/2014/main" id="{05BD59D1-E59F-1616-CD70-2595CADBA42B}"/>
              </a:ext>
            </a:extLst>
          </p:cNvPr>
          <p:cNvSpPr txBox="1"/>
          <p:nvPr/>
        </p:nvSpPr>
        <p:spPr>
          <a:xfrm>
            <a:off x="1322833" y="346027"/>
            <a:ext cx="6248005" cy="523220"/>
          </a:xfrm>
          <a:prstGeom prst="rect">
            <a:avLst/>
          </a:prstGeom>
          <a:noFill/>
        </p:spPr>
        <p:txBody>
          <a:bodyPr wrap="square" rtlCol="0">
            <a:spAutoFit/>
          </a:bodyPr>
          <a:lstStyle/>
          <a:p>
            <a:r>
              <a:rPr lang="en-US" sz="2800" b="1" dirty="0"/>
              <a:t>Manage My Vehicles- Change Address</a:t>
            </a:r>
          </a:p>
        </p:txBody>
      </p:sp>
      <p:pic>
        <p:nvPicPr>
          <p:cNvPr id="7" name="Picture 6">
            <a:extLst>
              <a:ext uri="{FF2B5EF4-FFF2-40B4-BE49-F238E27FC236}">
                <a16:creationId xmlns:a16="http://schemas.microsoft.com/office/drawing/2014/main" id="{23CA38DB-5ED4-749E-7EE5-290FF5827C16}"/>
              </a:ext>
            </a:extLst>
          </p:cNvPr>
          <p:cNvPicPr>
            <a:picLocks noChangeAspect="1"/>
          </p:cNvPicPr>
          <p:nvPr/>
        </p:nvPicPr>
        <p:blipFill>
          <a:blip r:embed="rId3"/>
          <a:stretch>
            <a:fillRect/>
          </a:stretch>
        </p:blipFill>
        <p:spPr>
          <a:xfrm>
            <a:off x="1385059" y="915908"/>
            <a:ext cx="5903899" cy="953057"/>
          </a:xfrm>
          <a:prstGeom prst="rect">
            <a:avLst/>
          </a:prstGeom>
        </p:spPr>
      </p:pic>
      <p:sp>
        <p:nvSpPr>
          <p:cNvPr id="8" name="Circle: Hollow 7">
            <a:extLst>
              <a:ext uri="{FF2B5EF4-FFF2-40B4-BE49-F238E27FC236}">
                <a16:creationId xmlns:a16="http://schemas.microsoft.com/office/drawing/2014/main" id="{939B061C-0945-0374-39BE-C9955052AD97}"/>
              </a:ext>
            </a:extLst>
          </p:cNvPr>
          <p:cNvSpPr/>
          <p:nvPr/>
        </p:nvSpPr>
        <p:spPr>
          <a:xfrm>
            <a:off x="3847953" y="1146691"/>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392A1750-01D3-1D43-5E53-7E1057BAB70E}"/>
              </a:ext>
            </a:extLst>
          </p:cNvPr>
          <p:cNvSpPr txBox="1"/>
          <p:nvPr/>
        </p:nvSpPr>
        <p:spPr>
          <a:xfrm>
            <a:off x="1387140" y="2042166"/>
            <a:ext cx="9944733" cy="1323439"/>
          </a:xfrm>
          <a:prstGeom prst="rect">
            <a:avLst/>
          </a:prstGeom>
          <a:noFill/>
        </p:spPr>
        <p:txBody>
          <a:bodyPr wrap="square" lIns="91440" tIns="45720" rIns="91440" bIns="45720" rtlCol="0" anchor="t">
            <a:spAutoFit/>
          </a:bodyPr>
          <a:lstStyle/>
          <a:p>
            <a:pPr marL="285750" indent="-285750">
              <a:buFont typeface="Arial"/>
              <a:buChar char="•"/>
            </a:pPr>
            <a:r>
              <a:rPr lang="en-US" sz="2000" dirty="0"/>
              <a:t>Circled here is "</a:t>
            </a:r>
            <a:r>
              <a:rPr lang="en-US" sz="2000" b="1" dirty="0"/>
              <a:t>Edit</a:t>
            </a:r>
            <a:r>
              <a:rPr lang="en-US" sz="2000" dirty="0"/>
              <a:t>".</a:t>
            </a:r>
          </a:p>
          <a:p>
            <a:pPr marL="285750" indent="-285750">
              <a:buFont typeface="Arial"/>
              <a:buChar char="•"/>
            </a:pPr>
            <a:r>
              <a:rPr lang="en-US" sz="2000" dirty="0">
                <a:ea typeface="Calibri"/>
                <a:cs typeface="Calibri"/>
              </a:rPr>
              <a:t>In order to change the address, carefully type the garaged location of the vehicle. </a:t>
            </a:r>
          </a:p>
          <a:p>
            <a:pPr marL="285750" indent="-285750">
              <a:buFont typeface="Arial"/>
              <a:buChar char="•"/>
            </a:pPr>
            <a:r>
              <a:rPr lang="en-US" sz="2000" dirty="0">
                <a:ea typeface="Calibri"/>
                <a:cs typeface="Calibri"/>
              </a:rPr>
              <a:t>Take care to hit “SAVE” at the bottom of the screen before exiting. </a:t>
            </a:r>
          </a:p>
          <a:p>
            <a:endParaRPr lang="en-US" sz="2000" dirty="0"/>
          </a:p>
        </p:txBody>
      </p:sp>
      <p:pic>
        <p:nvPicPr>
          <p:cNvPr id="4" name="Picture 3" descr="Graphical user interface, table&#10;&#10;Description automatically generated">
            <a:extLst>
              <a:ext uri="{FF2B5EF4-FFF2-40B4-BE49-F238E27FC236}">
                <a16:creationId xmlns:a16="http://schemas.microsoft.com/office/drawing/2014/main" id="{7812F332-6620-2218-8A19-DF222E1F6EC8}"/>
              </a:ext>
            </a:extLst>
          </p:cNvPr>
          <p:cNvPicPr>
            <a:picLocks noChangeAspect="1"/>
          </p:cNvPicPr>
          <p:nvPr/>
        </p:nvPicPr>
        <p:blipFill rotWithShape="1">
          <a:blip r:embed="rId4"/>
          <a:srcRect b="48996"/>
          <a:stretch/>
        </p:blipFill>
        <p:spPr bwMode="auto">
          <a:xfrm>
            <a:off x="1385059" y="3134775"/>
            <a:ext cx="5266288" cy="30145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576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37720" y="4834810"/>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32358" y="346027"/>
            <a:ext cx="6749757" cy="523220"/>
          </a:xfrm>
          <a:prstGeom prst="rect">
            <a:avLst/>
          </a:prstGeom>
          <a:noFill/>
        </p:spPr>
        <p:txBody>
          <a:bodyPr wrap="square" rtlCol="0">
            <a:spAutoFit/>
          </a:bodyPr>
          <a:lstStyle/>
          <a:p>
            <a:r>
              <a:rPr lang="en-US" sz="2800" b="1" dirty="0"/>
              <a:t>Manage My Vehicles-  Vehicle Contacts</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tretch>
            <a:fillRect/>
          </a:stretch>
        </p:blipFill>
        <p:spPr>
          <a:xfrm>
            <a:off x="1412033" y="1046250"/>
            <a:ext cx="6151549" cy="81970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4688909" y="1186730"/>
            <a:ext cx="1066800" cy="539115"/>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291475" y="2099904"/>
            <a:ext cx="8184113" cy="101566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Circled here is "</a:t>
            </a:r>
            <a:r>
              <a:rPr lang="en-US" sz="2000" b="1" dirty="0"/>
              <a:t>Manage Vehicle Contacts</a:t>
            </a:r>
            <a:r>
              <a:rPr lang="en-US" sz="2000" dirty="0"/>
              <a:t>". </a:t>
            </a:r>
          </a:p>
          <a:p>
            <a:pPr marL="285750" indent="-285750">
              <a:buFont typeface="Arial" panose="020B0604020202020204" pitchFamily="34" charset="0"/>
              <a:buChar char="•"/>
            </a:pPr>
            <a:r>
              <a:rPr lang="en-US" sz="2000" dirty="0"/>
              <a:t>Add any contacts who you wish to help you with your responsibilities</a:t>
            </a:r>
            <a:endParaRPr lang="en-US" sz="2000" dirty="0">
              <a:ea typeface="Calibri" panose="020F0502020204030204"/>
              <a:cs typeface="Calibri" panose="020F0502020204030204"/>
            </a:endParaRPr>
          </a:p>
          <a:p>
            <a:pPr marL="285750" indent="-285750">
              <a:buFont typeface="Arial" panose="020B0604020202020204" pitchFamily="34" charset="0"/>
              <a:buChar char="•"/>
            </a:pPr>
            <a:endParaRPr lang="en-US" sz="2000" dirty="0">
              <a:ea typeface="Calibri" panose="020F0502020204030204"/>
              <a:cs typeface="Calibri" panose="020F0502020204030204"/>
            </a:endParaRPr>
          </a:p>
        </p:txBody>
      </p:sp>
      <p:pic>
        <p:nvPicPr>
          <p:cNvPr id="5" name="Picture 4">
            <a:extLst>
              <a:ext uri="{FF2B5EF4-FFF2-40B4-BE49-F238E27FC236}">
                <a16:creationId xmlns:a16="http://schemas.microsoft.com/office/drawing/2014/main" id="{E5B4DCC1-6E0A-4B43-AF6B-1C3551E67EC8}"/>
              </a:ext>
            </a:extLst>
          </p:cNvPr>
          <p:cNvPicPr>
            <a:picLocks noChangeAspect="1"/>
          </p:cNvPicPr>
          <p:nvPr/>
        </p:nvPicPr>
        <p:blipFill>
          <a:blip r:embed="rId4"/>
          <a:stretch>
            <a:fillRect/>
          </a:stretch>
        </p:blipFill>
        <p:spPr>
          <a:xfrm>
            <a:off x="1332937" y="3333750"/>
            <a:ext cx="7103441" cy="2850542"/>
          </a:xfrm>
          <a:prstGeom prst="rect">
            <a:avLst/>
          </a:prstGeom>
        </p:spPr>
      </p:pic>
    </p:spTree>
    <p:extLst>
      <p:ext uri="{BB962C8B-B14F-4D97-AF65-F5344CB8AC3E}">
        <p14:creationId xmlns:p14="http://schemas.microsoft.com/office/powerpoint/2010/main" val="353653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71045" y="4882435"/>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22834" y="450802"/>
            <a:ext cx="4910818" cy="523220"/>
          </a:xfrm>
          <a:prstGeom prst="rect">
            <a:avLst/>
          </a:prstGeom>
          <a:noFill/>
        </p:spPr>
        <p:txBody>
          <a:bodyPr wrap="square" rtlCol="0">
            <a:spAutoFit/>
          </a:bodyPr>
          <a:lstStyle/>
          <a:p>
            <a:r>
              <a:rPr lang="en-US" sz="2800" b="1" dirty="0"/>
              <a:t>Manage My Vehicles- Accidents</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tretch>
            <a:fillRect/>
          </a:stretch>
        </p:blipFill>
        <p:spPr>
          <a:xfrm>
            <a:off x="1354883" y="1913025"/>
            <a:ext cx="6151549"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5258271" y="2096183"/>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348791" y="3068446"/>
            <a:ext cx="7006523" cy="1323439"/>
          </a:xfrm>
          <a:prstGeom prst="rect">
            <a:avLst/>
          </a:prstGeom>
          <a:noFill/>
        </p:spPr>
        <p:txBody>
          <a:bodyPr wrap="square" lIns="91440" tIns="45720" rIns="91440" bIns="45720" rtlCol="0" anchor="t">
            <a:spAutoFit/>
          </a:bodyPr>
          <a:lstStyle/>
          <a:p>
            <a:pPr marL="285750" indent="-285750">
              <a:buFont typeface="Arial"/>
              <a:buChar char="•"/>
            </a:pPr>
            <a:r>
              <a:rPr lang="en-US" sz="2000"/>
              <a:t>Circled here is "</a:t>
            </a:r>
            <a:r>
              <a:rPr lang="en-US" sz="2000" b="1"/>
              <a:t>Accident</a:t>
            </a:r>
            <a:r>
              <a:rPr lang="en-US" sz="2000"/>
              <a:t>". </a:t>
            </a:r>
            <a:endParaRPr lang="en-US" sz="2000">
              <a:cs typeface="Calibri"/>
            </a:endParaRPr>
          </a:p>
          <a:p>
            <a:pPr marL="285750" indent="-285750">
              <a:buFont typeface="Arial"/>
              <a:buChar char="•"/>
            </a:pPr>
            <a:r>
              <a:rPr lang="en-US" sz="2000"/>
              <a:t>Review any pertinent information from the GSA Bill. </a:t>
            </a:r>
            <a:endParaRPr lang="en-US" sz="2000">
              <a:ea typeface="Calibri" panose="020F0502020204030204"/>
              <a:cs typeface="Calibri" panose="020F0502020204030204"/>
            </a:endParaRPr>
          </a:p>
          <a:p>
            <a:endParaRPr lang="en-US" sz="2000"/>
          </a:p>
          <a:p>
            <a:endParaRPr lang="en-US" sz="2000"/>
          </a:p>
        </p:txBody>
      </p:sp>
      <p:sp>
        <p:nvSpPr>
          <p:cNvPr id="5" name="TextBox 4">
            <a:extLst>
              <a:ext uri="{FF2B5EF4-FFF2-40B4-BE49-F238E27FC236}">
                <a16:creationId xmlns:a16="http://schemas.microsoft.com/office/drawing/2014/main" id="{814A255B-89C7-2DD2-3965-923063596F34}"/>
              </a:ext>
            </a:extLst>
          </p:cNvPr>
          <p:cNvSpPr txBox="1"/>
          <p:nvPr/>
        </p:nvSpPr>
        <p:spPr>
          <a:xfrm>
            <a:off x="1427609" y="991540"/>
            <a:ext cx="8167512" cy="400110"/>
          </a:xfrm>
          <a:prstGeom prst="rect">
            <a:avLst/>
          </a:prstGeom>
          <a:noFill/>
        </p:spPr>
        <p:txBody>
          <a:bodyPr wrap="square" lIns="91440" tIns="45720" rIns="91440" bIns="45720" rtlCol="0" anchor="t">
            <a:spAutoFit/>
          </a:bodyPr>
          <a:lstStyle/>
          <a:p>
            <a:r>
              <a:rPr lang="en-US" sz="2000" b="1"/>
              <a:t>"My Vehicles"</a:t>
            </a:r>
            <a:r>
              <a:rPr lang="en-US" sz="2000"/>
              <a:t> allows users to view all pertinent vehicle info with a click. </a:t>
            </a:r>
            <a:endParaRPr lang="en-US" sz="2000">
              <a:cs typeface="Calibri" panose="020F0502020204030204"/>
            </a:endParaRPr>
          </a:p>
        </p:txBody>
      </p:sp>
    </p:spTree>
    <p:extLst>
      <p:ext uri="{BB962C8B-B14F-4D97-AF65-F5344CB8AC3E}">
        <p14:creationId xmlns:p14="http://schemas.microsoft.com/office/powerpoint/2010/main" val="43502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0095" y="4882435"/>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03783" y="346027"/>
            <a:ext cx="4709877" cy="523220"/>
          </a:xfrm>
          <a:prstGeom prst="rect">
            <a:avLst/>
          </a:prstGeom>
          <a:noFill/>
        </p:spPr>
        <p:txBody>
          <a:bodyPr wrap="square" rtlCol="0">
            <a:spAutoFit/>
          </a:bodyPr>
          <a:lstStyle/>
          <a:p>
            <a:r>
              <a:rPr lang="en-US" sz="2800" b="1" dirty="0"/>
              <a:t>Manage My Vehicles-- Notes</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tretch>
            <a:fillRect/>
          </a:stretch>
        </p:blipFill>
        <p:spPr>
          <a:xfrm>
            <a:off x="1421558" y="1370100"/>
            <a:ext cx="6151549"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6013661" y="1553259"/>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417864" y="2501793"/>
            <a:ext cx="9282939" cy="1015663"/>
          </a:xfrm>
          <a:prstGeom prst="rect">
            <a:avLst/>
          </a:prstGeom>
          <a:noFill/>
        </p:spPr>
        <p:txBody>
          <a:bodyPr wrap="square" lIns="91440" tIns="45720" rIns="91440" bIns="45720" rtlCol="0" anchor="t">
            <a:spAutoFit/>
          </a:bodyPr>
          <a:lstStyle/>
          <a:p>
            <a:pPr marL="285750" indent="-285750">
              <a:buFont typeface="Arial"/>
              <a:buChar char="•"/>
            </a:pPr>
            <a:r>
              <a:rPr lang="en-US" sz="2000"/>
              <a:t>Circled here is "</a:t>
            </a:r>
            <a:r>
              <a:rPr lang="en-US" sz="2000" b="1"/>
              <a:t>Notes</a:t>
            </a:r>
            <a:r>
              <a:rPr lang="en-US" sz="2000"/>
              <a:t>".</a:t>
            </a:r>
          </a:p>
          <a:p>
            <a:pPr marL="285750" indent="-285750">
              <a:buFont typeface="Arial"/>
              <a:buChar char="•"/>
            </a:pPr>
            <a:r>
              <a:rPr lang="en-US" sz="2000"/>
              <a:t>Add any notes you wish to communicate for future reference or for your team to see.</a:t>
            </a:r>
            <a:endParaRPr lang="en-US" sz="2000">
              <a:ea typeface="Calibri" panose="020F0502020204030204"/>
              <a:cs typeface="Calibri" panose="020F0502020204030204"/>
            </a:endParaRPr>
          </a:p>
          <a:p>
            <a:endParaRPr lang="en-US" sz="2000"/>
          </a:p>
        </p:txBody>
      </p:sp>
      <p:pic>
        <p:nvPicPr>
          <p:cNvPr id="6" name="Picture 5">
            <a:extLst>
              <a:ext uri="{FF2B5EF4-FFF2-40B4-BE49-F238E27FC236}">
                <a16:creationId xmlns:a16="http://schemas.microsoft.com/office/drawing/2014/main" id="{FF5A6605-B269-759A-2E25-03CB9FFFDF81}"/>
              </a:ext>
            </a:extLst>
          </p:cNvPr>
          <p:cNvPicPr>
            <a:picLocks noChangeAspect="1"/>
          </p:cNvPicPr>
          <p:nvPr/>
        </p:nvPicPr>
        <p:blipFill>
          <a:blip r:embed="rId4"/>
          <a:stretch>
            <a:fillRect/>
          </a:stretch>
        </p:blipFill>
        <p:spPr>
          <a:xfrm>
            <a:off x="1541689" y="3513799"/>
            <a:ext cx="5538141" cy="2649007"/>
          </a:xfrm>
          <a:prstGeom prst="rect">
            <a:avLst/>
          </a:prstGeom>
        </p:spPr>
      </p:pic>
    </p:spTree>
    <p:extLst>
      <p:ext uri="{BB962C8B-B14F-4D97-AF65-F5344CB8AC3E}">
        <p14:creationId xmlns:p14="http://schemas.microsoft.com/office/powerpoint/2010/main" val="13511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52489" y="4840006"/>
            <a:ext cx="2472673" cy="1390878"/>
          </a:xfrm>
          <a:prstGeom prst="rect">
            <a:avLst/>
          </a:prstGeom>
          <a:noFill/>
        </p:spPr>
      </p:pic>
      <p:sp>
        <p:nvSpPr>
          <p:cNvPr id="5" name="TextBox 4">
            <a:extLst>
              <a:ext uri="{FF2B5EF4-FFF2-40B4-BE49-F238E27FC236}">
                <a16:creationId xmlns:a16="http://schemas.microsoft.com/office/drawing/2014/main" id="{423E19BD-CE9C-AB8C-7890-703CD6A9F903}"/>
              </a:ext>
            </a:extLst>
          </p:cNvPr>
          <p:cNvSpPr txBox="1"/>
          <p:nvPr/>
        </p:nvSpPr>
        <p:spPr>
          <a:xfrm>
            <a:off x="1931117" y="472220"/>
            <a:ext cx="7769710" cy="6494085"/>
          </a:xfrm>
          <a:prstGeom prst="rect">
            <a:avLst/>
          </a:prstGeom>
          <a:noFill/>
        </p:spPr>
        <p:txBody>
          <a:bodyPr wrap="square" lIns="91440" tIns="45720" rIns="91440" bIns="45720" anchor="t">
            <a:spAutoFit/>
          </a:bodyPr>
          <a:lstStyle/>
          <a:p>
            <a:r>
              <a:rPr lang="en-US" sz="2200" b="1"/>
              <a:t>Table of Contents</a:t>
            </a:r>
          </a:p>
          <a:p>
            <a:pPr marL="342900" indent="-342900">
              <a:buFont typeface="Arial"/>
              <a:buChar char="•"/>
            </a:pPr>
            <a:r>
              <a:rPr lang="en-US" sz="1700">
                <a:cs typeface="Calibri"/>
              </a:rPr>
              <a:t>Getting Started</a:t>
            </a:r>
          </a:p>
          <a:p>
            <a:pPr marL="342900" indent="-342900">
              <a:buFont typeface="Arial"/>
              <a:buChar char="•"/>
            </a:pPr>
            <a:r>
              <a:rPr lang="en-US" sz="1700">
                <a:cs typeface="Calibri"/>
              </a:rPr>
              <a:t>Accessing AUTOS / Logging In</a:t>
            </a:r>
          </a:p>
          <a:p>
            <a:pPr marL="342900" indent="-342900">
              <a:buFont typeface="Arial"/>
              <a:buChar char="•"/>
            </a:pPr>
            <a:r>
              <a:rPr lang="en-US" sz="1700">
                <a:cs typeface="Calibri"/>
              </a:rPr>
              <a:t>Reset Password</a:t>
            </a:r>
          </a:p>
          <a:p>
            <a:pPr marL="342900" indent="-342900">
              <a:buFont typeface="Arial"/>
              <a:buChar char="•"/>
            </a:pPr>
            <a:r>
              <a:rPr lang="en-US" sz="1700">
                <a:cs typeface="Calibri"/>
              </a:rPr>
              <a:t>My Vehicles</a:t>
            </a:r>
          </a:p>
          <a:p>
            <a:pPr marL="800100" lvl="1" indent="-342900">
              <a:buFont typeface="Arial"/>
              <a:buChar char="•"/>
            </a:pPr>
            <a:r>
              <a:rPr lang="en-US" sz="1700">
                <a:cs typeface="Calibri"/>
              </a:rPr>
              <a:t>Manage Vehicles</a:t>
            </a:r>
          </a:p>
          <a:p>
            <a:pPr marL="342900" indent="-342900">
              <a:buFont typeface="Arial"/>
              <a:buChar char="•"/>
            </a:pPr>
            <a:r>
              <a:rPr lang="en-US" sz="1700">
                <a:cs typeface="Calibri"/>
              </a:rPr>
              <a:t>Add Vehicle Contacts</a:t>
            </a:r>
          </a:p>
          <a:p>
            <a:pPr marL="342900" indent="-342900">
              <a:buFont typeface="Arial"/>
              <a:buChar char="•"/>
            </a:pPr>
            <a:r>
              <a:rPr lang="en-US" sz="1700">
                <a:cs typeface="Calibri"/>
              </a:rPr>
              <a:t>Magic Bar / Flagged Data Elements</a:t>
            </a:r>
          </a:p>
          <a:p>
            <a:pPr marL="800100" lvl="1" indent="-342900">
              <a:buFont typeface="Arial"/>
              <a:buChar char="•"/>
            </a:pPr>
            <a:r>
              <a:rPr lang="en-US" sz="1700">
                <a:cs typeface="Calibri"/>
              </a:rPr>
              <a:t>Odometer</a:t>
            </a:r>
          </a:p>
          <a:p>
            <a:pPr marL="800100" lvl="1" indent="-342900">
              <a:buFont typeface="Arial"/>
              <a:buChar char="•"/>
            </a:pPr>
            <a:r>
              <a:rPr lang="en-US" sz="1700">
                <a:cs typeface="Calibri"/>
              </a:rPr>
              <a:t>Separated Contact</a:t>
            </a:r>
          </a:p>
          <a:p>
            <a:pPr marL="800100" lvl="1" indent="-342900">
              <a:buFont typeface="Arial"/>
              <a:buChar char="•"/>
            </a:pPr>
            <a:r>
              <a:rPr lang="en-US" sz="1700">
                <a:cs typeface="Calibri"/>
              </a:rPr>
              <a:t>AIE – Agency Incurred Expenses</a:t>
            </a:r>
          </a:p>
          <a:p>
            <a:pPr marL="800100" lvl="1" indent="-342900">
              <a:buFont typeface="Arial"/>
              <a:buChar char="•"/>
            </a:pPr>
            <a:r>
              <a:rPr lang="en-US" sz="1700">
                <a:cs typeface="Calibri"/>
              </a:rPr>
              <a:t>Address Clean Up</a:t>
            </a:r>
          </a:p>
          <a:p>
            <a:pPr marL="800100" lvl="1" indent="-342900">
              <a:buFont typeface="Arial"/>
              <a:buChar char="•"/>
            </a:pPr>
            <a:r>
              <a:rPr lang="en-US" sz="1700">
                <a:cs typeface="Calibri"/>
              </a:rPr>
              <a:t>Missing Assignment Type</a:t>
            </a:r>
          </a:p>
          <a:p>
            <a:pPr marL="800100" lvl="1" indent="-342900">
              <a:buFont typeface="Arial"/>
              <a:buChar char="•"/>
            </a:pPr>
            <a:r>
              <a:rPr lang="en-US" sz="1700">
                <a:cs typeface="Calibri"/>
              </a:rPr>
              <a:t>Missing Vehicle Contact</a:t>
            </a:r>
          </a:p>
          <a:p>
            <a:pPr marL="800100" lvl="1" indent="-342900">
              <a:buFont typeface="Arial"/>
              <a:buChar char="•"/>
            </a:pPr>
            <a:r>
              <a:rPr lang="en-US" sz="1700">
                <a:cs typeface="Calibri"/>
              </a:rPr>
              <a:t>Missing Tag</a:t>
            </a:r>
          </a:p>
          <a:p>
            <a:pPr marL="800100" lvl="1" indent="-342900">
              <a:buFont typeface="Arial"/>
              <a:buChar char="•"/>
            </a:pPr>
            <a:r>
              <a:rPr lang="en-US" sz="1700">
                <a:cs typeface="Calibri"/>
              </a:rPr>
              <a:t>Open Recalls</a:t>
            </a:r>
          </a:p>
          <a:p>
            <a:pPr marL="800100" lvl="1" indent="-342900">
              <a:buFont typeface="Arial"/>
              <a:buChar char="•"/>
            </a:pPr>
            <a:r>
              <a:rPr lang="en-US" sz="1700">
                <a:cs typeface="Calibri"/>
              </a:rPr>
              <a:t>Accidents</a:t>
            </a:r>
          </a:p>
          <a:p>
            <a:pPr marL="800100" lvl="1" indent="-342900">
              <a:buFont typeface="Arial"/>
              <a:buChar char="•"/>
            </a:pPr>
            <a:r>
              <a:rPr lang="en-US" sz="1700">
                <a:cs typeface="Calibri"/>
              </a:rPr>
              <a:t>Expired Tag</a:t>
            </a:r>
          </a:p>
          <a:p>
            <a:pPr marL="800100" lvl="1" indent="-342900">
              <a:buFont typeface="Arial"/>
              <a:buChar char="•"/>
            </a:pPr>
            <a:r>
              <a:rPr lang="en-US" sz="1700">
                <a:cs typeface="Calibri"/>
              </a:rPr>
              <a:t>Billed After Disposal</a:t>
            </a:r>
          </a:p>
          <a:p>
            <a:pPr marL="342900" indent="-342900">
              <a:buFont typeface="Arial"/>
              <a:buChar char="•"/>
            </a:pPr>
            <a:endParaRPr lang="en-US" sz="1700">
              <a:cs typeface="Calibri"/>
            </a:endParaRPr>
          </a:p>
          <a:p>
            <a:pPr marL="342900" indent="-342900">
              <a:buFont typeface="Arial"/>
              <a:buChar char="•"/>
            </a:pPr>
            <a:endParaRPr lang="en-US" sz="1600">
              <a:cs typeface="Calibri"/>
            </a:endParaRPr>
          </a:p>
          <a:p>
            <a:pPr marL="342900" indent="-342900">
              <a:buFont typeface="Arial"/>
              <a:buChar char="•"/>
            </a:pPr>
            <a:endParaRPr lang="en-US">
              <a:cs typeface="Calibri" panose="020F0502020204030204"/>
            </a:endParaRPr>
          </a:p>
          <a:p>
            <a:pPr marL="342900" indent="-342900">
              <a:buFont typeface="Arial"/>
              <a:buChar char="•"/>
            </a:pPr>
            <a:endParaRPr lang="en-US">
              <a:cs typeface="Calibri" panose="020F0502020204030204"/>
            </a:endParaRPr>
          </a:p>
          <a:p>
            <a:endParaRPr lang="en-US" sz="2100" b="1">
              <a:cs typeface="Calibri" panose="020F0502020204030204"/>
            </a:endParaRPr>
          </a:p>
        </p:txBody>
      </p:sp>
    </p:spTree>
    <p:extLst>
      <p:ext uri="{BB962C8B-B14F-4D97-AF65-F5344CB8AC3E}">
        <p14:creationId xmlns:p14="http://schemas.microsoft.com/office/powerpoint/2010/main" val="4147456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80570" y="4891960"/>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41883" y="431752"/>
            <a:ext cx="4685291" cy="523220"/>
          </a:xfrm>
          <a:prstGeom prst="rect">
            <a:avLst/>
          </a:prstGeom>
          <a:noFill/>
        </p:spPr>
        <p:txBody>
          <a:bodyPr wrap="square" rtlCol="0">
            <a:spAutoFit/>
          </a:bodyPr>
          <a:lstStyle/>
          <a:p>
            <a:r>
              <a:rPr lang="en-US" sz="2800" b="1" dirty="0"/>
              <a:t>Manage My Vehicles-- Files</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tretch>
            <a:fillRect/>
          </a:stretch>
        </p:blipFill>
        <p:spPr>
          <a:xfrm>
            <a:off x="1469183" y="1836825"/>
            <a:ext cx="6151549"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6837528" y="2019983"/>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518963" y="3089502"/>
            <a:ext cx="6676097" cy="2246769"/>
          </a:xfrm>
          <a:prstGeom prst="rect">
            <a:avLst/>
          </a:prstGeom>
          <a:noFill/>
        </p:spPr>
        <p:txBody>
          <a:bodyPr wrap="square" lIns="91440" tIns="45720" rIns="91440" bIns="45720" rtlCol="0" anchor="t">
            <a:spAutoFit/>
          </a:bodyPr>
          <a:lstStyle/>
          <a:p>
            <a:pPr marL="285750" indent="-285750">
              <a:buFont typeface="Arial"/>
              <a:buChar char="•"/>
            </a:pPr>
            <a:r>
              <a:rPr lang="en-US" sz="2000" dirty="0"/>
              <a:t>Circled here is "</a:t>
            </a:r>
            <a:r>
              <a:rPr lang="en-US" sz="2000" b="1" dirty="0"/>
              <a:t>Files</a:t>
            </a:r>
            <a:r>
              <a:rPr lang="en-US" sz="2000" dirty="0"/>
              <a:t>"</a:t>
            </a:r>
          </a:p>
          <a:p>
            <a:pPr marL="285750" indent="-285750">
              <a:buFont typeface="Arial"/>
              <a:buChar char="•"/>
            </a:pPr>
            <a:r>
              <a:rPr lang="en-US" sz="2000" dirty="0"/>
              <a:t>Upload any necessary files that you want to be attached to this vehicle record. </a:t>
            </a:r>
          </a:p>
          <a:p>
            <a:pPr marL="285750" indent="-285750">
              <a:buFont typeface="Arial"/>
              <a:buChar char="•"/>
            </a:pPr>
            <a:r>
              <a:rPr lang="en-US" sz="2000" dirty="0">
                <a:ea typeface="Calibri"/>
                <a:cs typeface="Calibri"/>
              </a:rPr>
              <a:t>All GSA vehicles are required to upload 1152 documents. </a:t>
            </a:r>
          </a:p>
          <a:p>
            <a:pPr marL="285750" indent="-285750">
              <a:buFont typeface="Arial"/>
              <a:buChar char="•"/>
            </a:pPr>
            <a:r>
              <a:rPr lang="en-US" sz="2000" dirty="0">
                <a:ea typeface="Calibri"/>
                <a:cs typeface="Calibri"/>
              </a:rPr>
              <a:t>Utilize the file button to create a historical record for each vehicle. </a:t>
            </a:r>
          </a:p>
          <a:p>
            <a:endParaRPr lang="en-US" sz="2000" dirty="0"/>
          </a:p>
        </p:txBody>
      </p:sp>
    </p:spTree>
    <p:extLst>
      <p:ext uri="{BB962C8B-B14F-4D97-AF65-F5344CB8AC3E}">
        <p14:creationId xmlns:p14="http://schemas.microsoft.com/office/powerpoint/2010/main" val="356480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61520" y="4930060"/>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22834" y="326977"/>
            <a:ext cx="5634498" cy="523220"/>
          </a:xfrm>
          <a:prstGeom prst="rect">
            <a:avLst/>
          </a:prstGeom>
          <a:noFill/>
        </p:spPr>
        <p:txBody>
          <a:bodyPr wrap="square" rtlCol="0">
            <a:spAutoFit/>
          </a:bodyPr>
          <a:lstStyle/>
          <a:p>
            <a:r>
              <a:rPr lang="en-US" sz="2800" b="1"/>
              <a:t>Request Address/Change Address</a:t>
            </a:r>
          </a:p>
        </p:txBody>
      </p:sp>
      <p:sp>
        <p:nvSpPr>
          <p:cNvPr id="10" name="TextBox 9">
            <a:extLst>
              <a:ext uri="{FF2B5EF4-FFF2-40B4-BE49-F238E27FC236}">
                <a16:creationId xmlns:a16="http://schemas.microsoft.com/office/drawing/2014/main" id="{9FCAABE4-0BA1-02AE-0BE6-48E817E03625}"/>
              </a:ext>
            </a:extLst>
          </p:cNvPr>
          <p:cNvSpPr txBox="1"/>
          <p:nvPr/>
        </p:nvSpPr>
        <p:spPr>
          <a:xfrm>
            <a:off x="1280930" y="1280057"/>
            <a:ext cx="4706929" cy="4185761"/>
          </a:xfrm>
          <a:prstGeom prst="rect">
            <a:avLst/>
          </a:prstGeom>
          <a:noFill/>
        </p:spPr>
        <p:txBody>
          <a:bodyPr wrap="square" lIns="91440" tIns="45720" rIns="91440" bIns="45720" rtlCol="0" anchor="t">
            <a:spAutoFit/>
          </a:bodyPr>
          <a:lstStyle/>
          <a:p>
            <a:pPr marL="285750" marR="0" indent="-285750" fontAlgn="base">
              <a:spcBef>
                <a:spcPts val="0"/>
              </a:spcBef>
              <a:spcAft>
                <a:spcPts val="0"/>
              </a:spcAft>
              <a:buFont typeface="Arial"/>
              <a:buChar char="•"/>
            </a:pPr>
            <a:r>
              <a:rPr lang="en-US">
                <a:effectLst/>
                <a:latin typeface="Calibri"/>
                <a:ea typeface="Times New Roman" panose="02020603050405020304" pitchFamily="18" charset="0"/>
                <a:cs typeface="Calibri"/>
              </a:rPr>
              <a:t>You will see the current address and a button underneath </a:t>
            </a:r>
            <a:r>
              <a:rPr lang="en-US">
                <a:latin typeface="Calibri"/>
                <a:ea typeface="Times New Roman" panose="02020603050405020304" pitchFamily="18" charset="0"/>
                <a:cs typeface="Calibri"/>
              </a:rPr>
              <a:t>"</a:t>
            </a:r>
            <a:r>
              <a:rPr lang="en-US" b="1">
                <a:effectLst/>
                <a:latin typeface="Calibri"/>
                <a:ea typeface="Times New Roman" panose="02020603050405020304" pitchFamily="18" charset="0"/>
                <a:cs typeface="Calibri"/>
              </a:rPr>
              <a:t>Update Address</a:t>
            </a:r>
            <a:r>
              <a:rPr lang="en-US" b="1">
                <a:latin typeface="Calibri"/>
                <a:ea typeface="Times New Roman" panose="02020603050405020304" pitchFamily="18" charset="0"/>
                <a:cs typeface="Calibri"/>
              </a:rPr>
              <a:t>"</a:t>
            </a:r>
            <a:r>
              <a:rPr lang="en-US">
                <a:latin typeface="Calibri"/>
                <a:ea typeface="Times New Roman" panose="02020603050405020304" pitchFamily="18" charset="0"/>
                <a:cs typeface="Calibri"/>
              </a:rPr>
              <a:t>.</a:t>
            </a:r>
            <a:endParaRPr lang="en-US">
              <a:latin typeface="Calibri"/>
              <a:cs typeface="Calibri"/>
            </a:endParaRPr>
          </a:p>
          <a:p>
            <a:pPr marL="0" marR="0" fontAlgn="base">
              <a:spcBef>
                <a:spcPts val="0"/>
              </a:spcBef>
              <a:spcAft>
                <a:spcPts val="0"/>
              </a:spcAft>
            </a:pPr>
            <a:endParaRPr lang="en-US">
              <a:latin typeface="Calibri" panose="020F0502020204030204" pitchFamily="34" charset="0"/>
              <a:ea typeface="Times New Roman" panose="02020603050405020304" pitchFamily="18" charset="0"/>
              <a:cs typeface="Calibri"/>
            </a:endParaRPr>
          </a:p>
          <a:p>
            <a:pPr marL="285750" indent="-285750" fontAlgn="base">
              <a:buFont typeface="Arial"/>
              <a:buChar char="•"/>
            </a:pPr>
            <a:r>
              <a:rPr lang="en-US">
                <a:latin typeface="Calibri"/>
                <a:ea typeface="Times New Roman" panose="02020603050405020304" pitchFamily="18" charset="0"/>
                <a:cs typeface="Calibri"/>
              </a:rPr>
              <a:t>"</a:t>
            </a:r>
            <a:r>
              <a:rPr lang="en-US" b="1">
                <a:effectLst/>
                <a:latin typeface="Calibri"/>
                <a:ea typeface="Times New Roman" panose="02020603050405020304" pitchFamily="18" charset="0"/>
                <a:cs typeface="Calibri"/>
              </a:rPr>
              <a:t>Update </a:t>
            </a:r>
            <a:r>
              <a:rPr lang="en-US" b="1">
                <a:latin typeface="Calibri"/>
                <a:ea typeface="Times New Roman" panose="02020603050405020304" pitchFamily="18" charset="0"/>
                <a:cs typeface="Calibri"/>
              </a:rPr>
              <a:t>Address</a:t>
            </a:r>
            <a:r>
              <a:rPr lang="en-US">
                <a:latin typeface="Calibri"/>
                <a:ea typeface="Times New Roman" panose="02020603050405020304" pitchFamily="18" charset="0"/>
                <a:cs typeface="Calibri"/>
              </a:rPr>
              <a:t>"</a:t>
            </a:r>
            <a:r>
              <a:rPr lang="en-US">
                <a:effectLst/>
                <a:latin typeface="Calibri"/>
                <a:ea typeface="Times New Roman" panose="02020603050405020304" pitchFamily="18" charset="0"/>
                <a:cs typeface="Calibri"/>
              </a:rPr>
              <a:t> will bring up a page for searching for a list of approved </a:t>
            </a:r>
            <a:r>
              <a:rPr lang="en-US">
                <a:latin typeface="Calibri"/>
                <a:ea typeface="Times New Roman" panose="02020603050405020304" pitchFamily="18" charset="0"/>
                <a:cs typeface="Calibri"/>
              </a:rPr>
              <a:t>DOL addresses</a:t>
            </a:r>
            <a:r>
              <a:rPr lang="en-US">
                <a:effectLst/>
                <a:latin typeface="Calibri"/>
                <a:ea typeface="Times New Roman" panose="02020603050405020304" pitchFamily="18" charset="0"/>
                <a:cs typeface="Calibri"/>
              </a:rPr>
              <a:t>.</a:t>
            </a:r>
          </a:p>
          <a:p>
            <a:pPr fontAlgn="base"/>
            <a:endParaRPr lang="en-US">
              <a:latin typeface="Calibri" panose="020F0502020204030204" pitchFamily="34" charset="0"/>
              <a:ea typeface="Times New Roman" panose="02020603050405020304" pitchFamily="18" charset="0"/>
              <a:cs typeface="Calibri"/>
            </a:endParaRPr>
          </a:p>
          <a:p>
            <a:pPr marL="285750" indent="-285750" fontAlgn="base">
              <a:buFont typeface="Arial"/>
              <a:buChar char="•"/>
            </a:pPr>
            <a:r>
              <a:rPr lang="en-US" b="1" i="1">
                <a:effectLst/>
                <a:latin typeface="Calibri"/>
                <a:ea typeface="Times New Roman" panose="02020603050405020304" pitchFamily="18" charset="0"/>
                <a:cs typeface="Calibri"/>
              </a:rPr>
              <a:t>Be sure to put </a:t>
            </a:r>
            <a:r>
              <a:rPr lang="en-US" b="1" i="1">
                <a:latin typeface="Calibri"/>
                <a:ea typeface="Times New Roman" panose="02020603050405020304" pitchFamily="18" charset="0"/>
                <a:cs typeface="Calibri"/>
              </a:rPr>
              <a:t>in the garaged address. The physical location of the vehicle. </a:t>
            </a:r>
            <a:r>
              <a:rPr lang="en-US" b="1" i="1">
                <a:effectLst/>
                <a:latin typeface="Calibri"/>
                <a:ea typeface="Times New Roman" panose="02020603050405020304" pitchFamily="18" charset="0"/>
                <a:cs typeface="Calibri"/>
              </a:rPr>
              <a:t>Garaged Addresses CANNOT be suite numbers or P.O. Boxes.</a:t>
            </a:r>
            <a:r>
              <a:rPr lang="en-US" b="1" i="1">
                <a:latin typeface="Calibri"/>
                <a:ea typeface="Times New Roman" panose="02020603050405020304" pitchFamily="18" charset="0"/>
                <a:cs typeface="Calibri"/>
              </a:rPr>
              <a:t> </a:t>
            </a:r>
            <a:endParaRPr lang="en-US" b="1" i="1">
              <a:effectLst/>
              <a:latin typeface="Calibri" panose="020F0502020204030204" pitchFamily="34" charset="0"/>
              <a:ea typeface="Times New Roman" panose="02020603050405020304" pitchFamily="18" charset="0"/>
              <a:cs typeface="Calibri"/>
            </a:endParaRPr>
          </a:p>
          <a:p>
            <a:pPr fontAlgn="base"/>
            <a:endParaRPr lang="en-US" sz="1600" b="1" i="1">
              <a:latin typeface="Calibri" panose="020F0502020204030204" pitchFamily="34" charset="0"/>
              <a:ea typeface="Times New Roman" panose="02020603050405020304" pitchFamily="18" charset="0"/>
            </a:endParaRPr>
          </a:p>
          <a:p>
            <a:pPr fontAlgn="base"/>
            <a:endParaRPr lang="en-US" sz="1600">
              <a:effectLst/>
              <a:latin typeface="Times New Roman" panose="02020603050405020304" pitchFamily="18" charset="0"/>
              <a:ea typeface="Times New Roman" panose="02020603050405020304" pitchFamily="18" charset="0"/>
            </a:endParaRPr>
          </a:p>
          <a:p>
            <a:pPr fontAlgn="base"/>
            <a:endParaRPr lang="en-US" sz="180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D1205C2-AB72-5121-CE49-6C0A6CB12ACD}"/>
              </a:ext>
            </a:extLst>
          </p:cNvPr>
          <p:cNvSpPr txBox="1"/>
          <p:nvPr/>
        </p:nvSpPr>
        <p:spPr>
          <a:xfrm>
            <a:off x="1280565" y="864766"/>
            <a:ext cx="10422294" cy="369332"/>
          </a:xfrm>
          <a:prstGeom prst="rect">
            <a:avLst/>
          </a:prstGeom>
          <a:noFill/>
        </p:spPr>
        <p:txBody>
          <a:bodyPr wrap="square" lIns="91440" tIns="45720" rIns="91440" bIns="45720" anchor="t">
            <a:spAutoFit/>
          </a:bodyPr>
          <a:lstStyle/>
          <a:p>
            <a:pPr marL="285750" marR="0" indent="-285750" fontAlgn="base">
              <a:spcBef>
                <a:spcPts val="0"/>
              </a:spcBef>
              <a:spcAft>
                <a:spcPts val="0"/>
              </a:spcAft>
              <a:buFont typeface="Arial"/>
              <a:buChar char="•"/>
            </a:pPr>
            <a:r>
              <a:rPr lang="en-US">
                <a:latin typeface="Calibri"/>
                <a:ea typeface="Times New Roman" panose="02020603050405020304" pitchFamily="18" charset="0"/>
                <a:cs typeface="Calibri"/>
              </a:rPr>
              <a:t>The purpose of this feature is t</a:t>
            </a:r>
            <a:r>
              <a:rPr lang="en-US" sz="1800">
                <a:effectLst/>
                <a:latin typeface="Calibri"/>
                <a:ea typeface="Times New Roman" panose="02020603050405020304" pitchFamily="18" charset="0"/>
                <a:cs typeface="Calibri"/>
              </a:rPr>
              <a:t>o ensure that addresses are standardized and synchronized with DOL.</a:t>
            </a:r>
            <a:r>
              <a:rPr lang="en-US" sz="1800" b="1">
                <a:effectLst/>
                <a:latin typeface="Calibri"/>
                <a:ea typeface="Times New Roman" panose="02020603050405020304" pitchFamily="18" charset="0"/>
                <a:cs typeface="Calibri"/>
              </a:rPr>
              <a:t>   </a:t>
            </a:r>
            <a:endParaRPr lang="en-US" sz="1800">
              <a:effectLst/>
              <a:latin typeface="Calibri"/>
              <a:ea typeface="Times New Roman" panose="02020603050405020304" pitchFamily="18" charset="0"/>
              <a:cs typeface="Calibri"/>
            </a:endParaRPr>
          </a:p>
        </p:txBody>
      </p:sp>
      <p:pic>
        <p:nvPicPr>
          <p:cNvPr id="6" name="Picture 5" descr="Graphical user interface, application, chat or text message&#10;&#10;Description automatically generated">
            <a:extLst>
              <a:ext uri="{FF2B5EF4-FFF2-40B4-BE49-F238E27FC236}">
                <a16:creationId xmlns:a16="http://schemas.microsoft.com/office/drawing/2014/main" id="{33C11278-954C-605F-ABD7-0FB6AEF536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758" y="1603147"/>
            <a:ext cx="5474970" cy="2229485"/>
          </a:xfrm>
          <a:prstGeom prst="rect">
            <a:avLst/>
          </a:prstGeom>
          <a:noFill/>
          <a:ln>
            <a:noFill/>
          </a:ln>
        </p:spPr>
      </p:pic>
      <p:pic>
        <p:nvPicPr>
          <p:cNvPr id="8" name="Picture 7" descr="Graphical user interface, text, application, chat or text message&#10;&#10;Description automatically generated">
            <a:extLst>
              <a:ext uri="{FF2B5EF4-FFF2-40B4-BE49-F238E27FC236}">
                <a16:creationId xmlns:a16="http://schemas.microsoft.com/office/drawing/2014/main" id="{881B3F6A-3FAA-349D-8B2C-8EBA34FD2E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758" y="4022190"/>
            <a:ext cx="2613660" cy="914400"/>
          </a:xfrm>
          <a:prstGeom prst="rect">
            <a:avLst/>
          </a:prstGeom>
          <a:noFill/>
          <a:ln>
            <a:noFill/>
          </a:ln>
        </p:spPr>
      </p:pic>
      <p:sp>
        <p:nvSpPr>
          <p:cNvPr id="9" name="Circle: Hollow 8">
            <a:extLst>
              <a:ext uri="{FF2B5EF4-FFF2-40B4-BE49-F238E27FC236}">
                <a16:creationId xmlns:a16="http://schemas.microsoft.com/office/drawing/2014/main" id="{FFBEC41B-7781-D14A-9DD6-C8158E128761}"/>
              </a:ext>
            </a:extLst>
          </p:cNvPr>
          <p:cNvSpPr/>
          <p:nvPr/>
        </p:nvSpPr>
        <p:spPr>
          <a:xfrm>
            <a:off x="6026877" y="3048813"/>
            <a:ext cx="1556680" cy="91440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Circle: Hollow 6">
            <a:extLst>
              <a:ext uri="{FF2B5EF4-FFF2-40B4-BE49-F238E27FC236}">
                <a16:creationId xmlns:a16="http://schemas.microsoft.com/office/drawing/2014/main" id="{E6F07EBF-C2E5-E504-D5E3-3AD7FF4BC086}"/>
              </a:ext>
            </a:extLst>
          </p:cNvPr>
          <p:cNvSpPr/>
          <p:nvPr/>
        </p:nvSpPr>
        <p:spPr>
          <a:xfrm>
            <a:off x="8172942" y="4328423"/>
            <a:ext cx="1073980" cy="571782"/>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Box 10">
            <a:extLst>
              <a:ext uri="{FF2B5EF4-FFF2-40B4-BE49-F238E27FC236}">
                <a16:creationId xmlns:a16="http://schemas.microsoft.com/office/drawing/2014/main" id="{C602BBBC-9D5F-0484-3273-8C5E79E714B7}"/>
              </a:ext>
            </a:extLst>
          </p:cNvPr>
          <p:cNvSpPr txBox="1"/>
          <p:nvPr/>
        </p:nvSpPr>
        <p:spPr>
          <a:xfrm>
            <a:off x="1319948" y="4479390"/>
            <a:ext cx="4706929" cy="1169551"/>
          </a:xfrm>
          <a:prstGeom prst="rect">
            <a:avLst/>
          </a:prstGeom>
          <a:noFill/>
        </p:spPr>
        <p:txBody>
          <a:bodyPr wrap="square" lIns="91440" tIns="45720" rIns="91440" bIns="45720" rtlCol="0" anchor="t">
            <a:spAutoFit/>
          </a:bodyPr>
          <a:lstStyle/>
          <a:p>
            <a:pPr marL="285750" indent="-285750" fontAlgn="base">
              <a:buFont typeface="Arial"/>
              <a:buChar char="•"/>
            </a:pPr>
            <a:r>
              <a:rPr lang="en-US" b="1">
                <a:effectLst/>
                <a:latin typeface="Calibri"/>
                <a:ea typeface="Calibri"/>
                <a:cs typeface="Calibri"/>
              </a:rPr>
              <a:t>If the address is not in the system already, you will need to </a:t>
            </a:r>
            <a:r>
              <a:rPr lang="en-US" b="1">
                <a:latin typeface="Calibri"/>
                <a:ea typeface="Calibri"/>
                <a:cs typeface="Calibri"/>
              </a:rPr>
              <a:t>"</a:t>
            </a:r>
            <a:r>
              <a:rPr lang="en-US" b="1">
                <a:effectLst/>
                <a:latin typeface="Calibri"/>
                <a:ea typeface="Calibri"/>
                <a:cs typeface="Calibri"/>
              </a:rPr>
              <a:t>REQUEST ADDRESS ADDITION</a:t>
            </a:r>
            <a:r>
              <a:rPr lang="en-US" b="1">
                <a:latin typeface="Calibri"/>
                <a:ea typeface="Calibri"/>
                <a:cs typeface="Calibri"/>
              </a:rPr>
              <a:t>". </a:t>
            </a:r>
            <a:endParaRPr lang="en-US"/>
          </a:p>
          <a:p>
            <a:pPr marL="0" marR="0" fontAlgn="base">
              <a:spcBef>
                <a:spcPts val="0"/>
              </a:spcBef>
              <a:spcAft>
                <a:spcPts val="0"/>
              </a:spcAft>
            </a:pP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3571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0095" y="4920535"/>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51409" y="346027"/>
            <a:ext cx="5634498" cy="523220"/>
          </a:xfrm>
          <a:prstGeom prst="rect">
            <a:avLst/>
          </a:prstGeom>
          <a:noFill/>
        </p:spPr>
        <p:txBody>
          <a:bodyPr wrap="square" rtlCol="0">
            <a:spAutoFit/>
          </a:bodyPr>
          <a:lstStyle/>
          <a:p>
            <a:r>
              <a:rPr lang="en-US" sz="2800" b="1"/>
              <a:t>Request Address/Change Address</a:t>
            </a:r>
          </a:p>
        </p:txBody>
      </p:sp>
      <p:pic>
        <p:nvPicPr>
          <p:cNvPr id="4" name="Picture 3" descr="Graphical user interface, text, application, email&#10;&#10;Description automatically generated">
            <a:extLst>
              <a:ext uri="{FF2B5EF4-FFF2-40B4-BE49-F238E27FC236}">
                <a16:creationId xmlns:a16="http://schemas.microsoft.com/office/drawing/2014/main" id="{8AAF9137-68D6-C337-35B7-312D347B4844}"/>
              </a:ext>
            </a:extLst>
          </p:cNvPr>
          <p:cNvPicPr>
            <a:picLocks noChangeAspect="1"/>
          </p:cNvPicPr>
          <p:nvPr/>
        </p:nvPicPr>
        <p:blipFill rotWithShape="1">
          <a:blip r:embed="rId3"/>
          <a:srcRect t="12837" b="12271"/>
          <a:stretch/>
        </p:blipFill>
        <p:spPr bwMode="auto">
          <a:xfrm>
            <a:off x="1351388" y="1058559"/>
            <a:ext cx="6969760" cy="1200329"/>
          </a:xfrm>
          <a:prstGeom prst="rect">
            <a:avLst/>
          </a:prstGeom>
          <a:ln>
            <a:noFill/>
          </a:ln>
          <a:extLst>
            <a:ext uri="{53640926-AAD7-44D8-BBD7-CCE9431645EC}">
              <a14:shadowObscured xmlns:a14="http://schemas.microsoft.com/office/drawing/2010/main"/>
            </a:ext>
          </a:extLst>
        </p:spPr>
      </p:pic>
      <p:pic>
        <p:nvPicPr>
          <p:cNvPr id="5" name="Picture 4" descr="Graphical user interface, text, application, email&#10;&#10;Description automatically generated">
            <a:extLst>
              <a:ext uri="{FF2B5EF4-FFF2-40B4-BE49-F238E27FC236}">
                <a16:creationId xmlns:a16="http://schemas.microsoft.com/office/drawing/2014/main" id="{87380644-ACAB-02A6-0980-B51443FC8EF4}"/>
              </a:ext>
            </a:extLst>
          </p:cNvPr>
          <p:cNvPicPr>
            <a:picLocks noChangeAspect="1"/>
          </p:cNvPicPr>
          <p:nvPr/>
        </p:nvPicPr>
        <p:blipFill>
          <a:blip r:embed="rId4"/>
          <a:stretch>
            <a:fillRect/>
          </a:stretch>
        </p:blipFill>
        <p:spPr>
          <a:xfrm>
            <a:off x="1351045" y="3379618"/>
            <a:ext cx="5319395" cy="2931795"/>
          </a:xfrm>
          <a:prstGeom prst="rect">
            <a:avLst/>
          </a:prstGeom>
        </p:spPr>
      </p:pic>
      <p:sp>
        <p:nvSpPr>
          <p:cNvPr id="6" name="Circle: Hollow 5">
            <a:extLst>
              <a:ext uri="{FF2B5EF4-FFF2-40B4-BE49-F238E27FC236}">
                <a16:creationId xmlns:a16="http://schemas.microsoft.com/office/drawing/2014/main" id="{6E60C6A2-441D-CB27-533F-B63E6A6102EC}"/>
              </a:ext>
            </a:extLst>
          </p:cNvPr>
          <p:cNvSpPr/>
          <p:nvPr/>
        </p:nvSpPr>
        <p:spPr>
          <a:xfrm>
            <a:off x="1351917" y="1537024"/>
            <a:ext cx="1973085" cy="794502"/>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Circle: Hollow 8">
            <a:extLst>
              <a:ext uri="{FF2B5EF4-FFF2-40B4-BE49-F238E27FC236}">
                <a16:creationId xmlns:a16="http://schemas.microsoft.com/office/drawing/2014/main" id="{A5947327-F045-51F5-F74A-0EC78F983B45}"/>
              </a:ext>
            </a:extLst>
          </p:cNvPr>
          <p:cNvSpPr/>
          <p:nvPr/>
        </p:nvSpPr>
        <p:spPr>
          <a:xfrm>
            <a:off x="5707661" y="5760050"/>
            <a:ext cx="914400" cy="670989"/>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4055287" y="1930474"/>
            <a:ext cx="5743148" cy="1323439"/>
          </a:xfrm>
          <a:prstGeom prst="rect">
            <a:avLst/>
          </a:prstGeom>
          <a:noFill/>
        </p:spPr>
        <p:txBody>
          <a:bodyPr wrap="square" lIns="91440" tIns="45720" rIns="91440" bIns="45720" rtlCol="0" anchor="t">
            <a:spAutoFit/>
          </a:bodyPr>
          <a:lstStyle/>
          <a:p>
            <a:pPr marL="285750" indent="-285750">
              <a:buFont typeface="Arial"/>
              <a:buChar char="•"/>
            </a:pPr>
            <a:r>
              <a:rPr lang="en-US" sz="2000"/>
              <a:t>Complete the form with the Garaged Address. </a:t>
            </a:r>
          </a:p>
          <a:p>
            <a:pPr marL="285750" indent="-285750">
              <a:buFont typeface="Arial"/>
              <a:buChar char="•"/>
            </a:pPr>
            <a:r>
              <a:rPr lang="en-US" sz="2000"/>
              <a:t>Click "</a:t>
            </a:r>
            <a:r>
              <a:rPr lang="en-US" sz="2000" b="1"/>
              <a:t>Email Support</a:t>
            </a:r>
            <a:r>
              <a:rPr lang="en-US" sz="2000"/>
              <a:t>" to complete the process</a:t>
            </a:r>
            <a:endParaRPr lang="en-US" sz="2000">
              <a:cs typeface="Calibri"/>
            </a:endParaRPr>
          </a:p>
          <a:p>
            <a:pPr marL="285750" indent="-285750">
              <a:buFont typeface="Arial"/>
              <a:buChar char="•"/>
            </a:pPr>
            <a:r>
              <a:rPr lang="en-US" sz="2000"/>
              <a:t>The new location will be reviewed by HQ </a:t>
            </a:r>
            <a:endParaRPr lang="en-US" sz="2000">
              <a:cs typeface="Calibri"/>
            </a:endParaRPr>
          </a:p>
          <a:p>
            <a:endParaRPr lang="en-US" sz="2000"/>
          </a:p>
        </p:txBody>
      </p:sp>
    </p:spTree>
    <p:extLst>
      <p:ext uri="{BB962C8B-B14F-4D97-AF65-F5344CB8AC3E}">
        <p14:creationId xmlns:p14="http://schemas.microsoft.com/office/powerpoint/2010/main" val="3216610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11969" y="4885278"/>
            <a:ext cx="2472673" cy="1390878"/>
          </a:xfrm>
          <a:prstGeom prst="rect">
            <a:avLst/>
          </a:prstGeom>
          <a:noFill/>
        </p:spPr>
      </p:pic>
      <p:sp>
        <p:nvSpPr>
          <p:cNvPr id="5" name="TextBox 4">
            <a:extLst>
              <a:ext uri="{FF2B5EF4-FFF2-40B4-BE49-F238E27FC236}">
                <a16:creationId xmlns:a16="http://schemas.microsoft.com/office/drawing/2014/main" id="{6351C2E9-2917-40D2-F2F0-3AC6C57567E6}"/>
              </a:ext>
            </a:extLst>
          </p:cNvPr>
          <p:cNvSpPr txBox="1"/>
          <p:nvPr/>
        </p:nvSpPr>
        <p:spPr>
          <a:xfrm>
            <a:off x="1073208" y="302401"/>
            <a:ext cx="8375592" cy="523220"/>
          </a:xfrm>
          <a:prstGeom prst="rect">
            <a:avLst/>
          </a:prstGeom>
          <a:noFill/>
        </p:spPr>
        <p:txBody>
          <a:bodyPr wrap="square">
            <a:spAutoFit/>
          </a:bodyPr>
          <a:lstStyle/>
          <a:p>
            <a:pPr marR="0" lvl="0" algn="ctr">
              <a:spcBef>
                <a:spcPts val="0"/>
              </a:spcBef>
              <a:spcAft>
                <a:spcPts val="0"/>
              </a:spcAft>
            </a:pPr>
            <a:r>
              <a:rPr lang="en-US" sz="2800" b="1" dirty="0">
                <a:solidFill>
                  <a:srgbClr val="252424"/>
                </a:solidFill>
                <a:ea typeface="Calibri" panose="020F0502020204030204" pitchFamily="34" charset="0"/>
              </a:rPr>
              <a:t>Magic Bar/Flagged Data Elements- Dashboard</a:t>
            </a:r>
          </a:p>
        </p:txBody>
      </p:sp>
      <p:pic>
        <p:nvPicPr>
          <p:cNvPr id="4" name="Picture 3" descr="Calendar&#10;&#10;Description automatically generated">
            <a:extLst>
              <a:ext uri="{FF2B5EF4-FFF2-40B4-BE49-F238E27FC236}">
                <a16:creationId xmlns:a16="http://schemas.microsoft.com/office/drawing/2014/main" id="{AC2E99C5-BBDD-BC3C-5461-AC51ECEA272D}"/>
              </a:ext>
            </a:extLst>
          </p:cNvPr>
          <p:cNvPicPr>
            <a:picLocks noChangeAspect="1"/>
          </p:cNvPicPr>
          <p:nvPr/>
        </p:nvPicPr>
        <p:blipFill rotWithShape="1">
          <a:blip r:embed="rId3">
            <a:extLst>
              <a:ext uri="{28A0092B-C50C-407E-A947-70E740481C1C}">
                <a14:useLocalDpi xmlns:a14="http://schemas.microsoft.com/office/drawing/2010/main" val="0"/>
              </a:ext>
            </a:extLst>
          </a:blip>
          <a:srcRect t="7751" r="1666" b="15627"/>
          <a:stretch/>
        </p:blipFill>
        <p:spPr bwMode="auto">
          <a:xfrm>
            <a:off x="634287" y="1314499"/>
            <a:ext cx="5141416" cy="1872855"/>
          </a:xfrm>
          <a:prstGeom prst="rect">
            <a:avLst/>
          </a:prstGeom>
          <a:noFill/>
          <a:ln>
            <a:noFill/>
          </a:ln>
          <a:extLst>
            <a:ext uri="{53640926-AAD7-44D8-BBD7-CCE9431645EC}">
              <a14:shadowObscured xmlns:a14="http://schemas.microsoft.com/office/drawing/2010/main"/>
            </a:ext>
          </a:extLst>
        </p:spPr>
      </p:pic>
      <p:pic>
        <p:nvPicPr>
          <p:cNvPr id="6" name="Picture 5" descr="Timeline&#10;&#10;Description automatically generated with low confidence">
            <a:extLst>
              <a:ext uri="{FF2B5EF4-FFF2-40B4-BE49-F238E27FC236}">
                <a16:creationId xmlns:a16="http://schemas.microsoft.com/office/drawing/2014/main" id="{DA27AD4E-049A-C9F1-60EC-E49F60FA6F2E}"/>
              </a:ext>
            </a:extLst>
          </p:cNvPr>
          <p:cNvPicPr>
            <a:picLocks noChangeAspect="1"/>
          </p:cNvPicPr>
          <p:nvPr/>
        </p:nvPicPr>
        <p:blipFill>
          <a:blip r:embed="rId4"/>
          <a:stretch>
            <a:fillRect/>
          </a:stretch>
        </p:blipFill>
        <p:spPr>
          <a:xfrm>
            <a:off x="6018245" y="1314500"/>
            <a:ext cx="5739493" cy="1844808"/>
          </a:xfrm>
          <a:prstGeom prst="rect">
            <a:avLst/>
          </a:prstGeom>
        </p:spPr>
      </p:pic>
      <p:sp>
        <p:nvSpPr>
          <p:cNvPr id="8" name="TextBox 7">
            <a:extLst>
              <a:ext uri="{FF2B5EF4-FFF2-40B4-BE49-F238E27FC236}">
                <a16:creationId xmlns:a16="http://schemas.microsoft.com/office/drawing/2014/main" id="{27316BCD-EB76-F317-4AB8-DCCDEB98DA7E}"/>
              </a:ext>
            </a:extLst>
          </p:cNvPr>
          <p:cNvSpPr txBox="1"/>
          <p:nvPr/>
        </p:nvSpPr>
        <p:spPr>
          <a:xfrm>
            <a:off x="1429882" y="3653507"/>
            <a:ext cx="7291324" cy="2308324"/>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dirty="0">
                <a:effectLst/>
                <a:ea typeface="Times New Roman" panose="02020603050405020304" pitchFamily="18" charset="0"/>
                <a:cs typeface="Times New Roman"/>
              </a:rPr>
              <a:t>The Dashboard is an overview of </a:t>
            </a:r>
            <a:r>
              <a:rPr lang="en-US" dirty="0">
                <a:ea typeface="Times New Roman" panose="02020603050405020304" pitchFamily="18" charset="0"/>
                <a:cs typeface="Times New Roman"/>
              </a:rPr>
              <a:t>critical data categories.</a:t>
            </a:r>
            <a:endParaRPr lang="en-US" dirty="0">
              <a:effectLst/>
              <a:ea typeface="Times New Roman" panose="02020603050405020304" pitchFamily="18" charset="0"/>
              <a:cs typeface="Times New Roman"/>
            </a:endParaRPr>
          </a:p>
          <a:p>
            <a:pPr marL="342900" indent="-342900" fontAlgn="base">
              <a:buFont typeface="Symbol" panose="05050102010706020507" pitchFamily="18" charset="2"/>
              <a:buChar char=""/>
            </a:pPr>
            <a:r>
              <a:rPr lang="en-US" dirty="0">
                <a:effectLst/>
                <a:ea typeface="Times New Roman" panose="02020603050405020304" pitchFamily="18" charset="0"/>
                <a:cs typeface="Times New Roman"/>
              </a:rPr>
              <a:t>Ensures that no critical data fields are missing.</a:t>
            </a:r>
            <a:r>
              <a:rPr lang="en-US" dirty="0">
                <a:ea typeface="Times New Roman" panose="02020603050405020304" pitchFamily="18" charset="0"/>
                <a:cs typeface="Times New Roman"/>
              </a:rPr>
              <a:t> </a:t>
            </a:r>
            <a:endParaRPr lang="en-US" dirty="0">
              <a:effectLst/>
              <a:ea typeface="Times New Roman" panose="02020603050405020304" pitchFamily="18" charset="0"/>
            </a:endParaRPr>
          </a:p>
          <a:p>
            <a:pPr marL="342900" indent="-342900" fontAlgn="base">
              <a:buFont typeface="Symbol" panose="05050102010706020507" pitchFamily="18" charset="2"/>
              <a:buChar char=""/>
            </a:pPr>
            <a:r>
              <a:rPr lang="en-US" dirty="0">
                <a:effectLst/>
                <a:ea typeface="Times New Roman" panose="02020603050405020304" pitchFamily="18" charset="0"/>
                <a:cs typeface="Times New Roman"/>
              </a:rPr>
              <a:t>The data comes in monthly from GSA</a:t>
            </a:r>
            <a:r>
              <a:rPr lang="en-US" dirty="0">
                <a:ea typeface="Times New Roman" panose="02020603050405020304" pitchFamily="18" charset="0"/>
                <a:cs typeface="Times New Roman"/>
              </a:rPr>
              <a:t> </a:t>
            </a:r>
            <a:r>
              <a:rPr lang="en-US" dirty="0">
                <a:effectLst/>
                <a:ea typeface="Times New Roman" panose="02020603050405020304" pitchFamily="18" charset="0"/>
                <a:cs typeface="Times New Roman"/>
              </a:rPr>
              <a:t>but is 1 month behind.</a:t>
            </a:r>
            <a:r>
              <a:rPr lang="en-US" dirty="0">
                <a:ea typeface="Times New Roman" panose="02020603050405020304" pitchFamily="18" charset="0"/>
                <a:cs typeface="Times New Roman"/>
              </a:rPr>
              <a:t> </a:t>
            </a:r>
            <a:endParaRPr lang="en-US" dirty="0">
              <a:effectLst/>
              <a:ea typeface="Times New Roman" panose="02020603050405020304" pitchFamily="18" charset="0"/>
            </a:endParaRPr>
          </a:p>
          <a:p>
            <a:pPr marL="342900" indent="-342900" fontAlgn="base">
              <a:buFont typeface="Symbol" panose="05050102010706020507" pitchFamily="18" charset="2"/>
              <a:buChar char=""/>
            </a:pPr>
            <a:r>
              <a:rPr lang="en-US" dirty="0">
                <a:solidFill>
                  <a:srgbClr val="201F1E"/>
                </a:solidFill>
                <a:effectLst/>
                <a:ea typeface="Times New Roman" panose="02020603050405020304" pitchFamily="18" charset="0"/>
              </a:rPr>
              <a:t>Agency Fleet </a:t>
            </a:r>
            <a:r>
              <a:rPr lang="en-US" dirty="0">
                <a:solidFill>
                  <a:srgbClr val="201F1E"/>
                </a:solidFill>
                <a:ea typeface="Times New Roman" panose="02020603050405020304" pitchFamily="18" charset="0"/>
              </a:rPr>
              <a:t>Managers </a:t>
            </a:r>
            <a:r>
              <a:rPr lang="en-US" dirty="0">
                <a:effectLst/>
                <a:ea typeface="Times New Roman" panose="02020603050405020304" pitchFamily="18" charset="0"/>
              </a:rPr>
              <a:t>will see </a:t>
            </a:r>
            <a:r>
              <a:rPr lang="en-US" dirty="0">
                <a:ea typeface="Times New Roman" panose="02020603050405020304" pitchFamily="18" charset="0"/>
              </a:rPr>
              <a:t>their entire agency fleet's progress</a:t>
            </a:r>
            <a:r>
              <a:rPr lang="en-US" dirty="0">
                <a:effectLst/>
                <a:ea typeface="Times New Roman" panose="02020603050405020304" pitchFamily="18" charset="0"/>
              </a:rPr>
              <a:t>.  </a:t>
            </a:r>
            <a:endParaRPr lang="en-US" dirty="0">
              <a:effectLst/>
              <a:ea typeface="Times New Roman" panose="02020603050405020304" pitchFamily="18" charset="0"/>
              <a:cs typeface="Calibri"/>
            </a:endParaRPr>
          </a:p>
          <a:p>
            <a:pPr marL="342900" indent="-342900" fontAlgn="base">
              <a:buFont typeface="Symbol" panose="05050102010706020507" pitchFamily="18" charset="2"/>
              <a:buChar char=""/>
            </a:pPr>
            <a:r>
              <a:rPr lang="en-US" dirty="0">
                <a:effectLst/>
                <a:ea typeface="Times New Roman" panose="02020603050405020304" pitchFamily="18" charset="0"/>
              </a:rPr>
              <a:t>As a vehicle contact, you will see </a:t>
            </a:r>
            <a:r>
              <a:rPr lang="en-US" dirty="0">
                <a:ea typeface="Times New Roman" panose="02020603050405020304" pitchFamily="18" charset="0"/>
              </a:rPr>
              <a:t>only </a:t>
            </a:r>
            <a:r>
              <a:rPr lang="en-US" dirty="0">
                <a:effectLst/>
                <a:ea typeface="Times New Roman" panose="02020603050405020304" pitchFamily="18" charset="0"/>
              </a:rPr>
              <a:t>your progress</a:t>
            </a:r>
            <a:r>
              <a:rPr lang="en-US" dirty="0">
                <a:ea typeface="Times New Roman" panose="02020603050405020304" pitchFamily="18" charset="0"/>
              </a:rPr>
              <a:t> for your assigned </a:t>
            </a:r>
            <a:r>
              <a:rPr lang="en-US" dirty="0">
                <a:effectLst/>
                <a:ea typeface="Times New Roman" panose="02020603050405020304" pitchFamily="18" charset="0"/>
              </a:rPr>
              <a:t>vehicles.</a:t>
            </a:r>
            <a:endParaRPr lang="en-US" dirty="0">
              <a:effectLst/>
              <a:ea typeface="Times New Roman" panose="02020603050405020304" pitchFamily="18" charset="0"/>
              <a:cs typeface="Calibri"/>
            </a:endParaRPr>
          </a:p>
          <a:p>
            <a:pPr marL="457200" fontAlgn="base"/>
            <a:r>
              <a:rPr lang="en-US" dirty="0">
                <a:ea typeface="Times New Roman" panose="02020603050405020304" pitchFamily="18" charset="0"/>
              </a:rPr>
              <a:t> </a:t>
            </a:r>
            <a:r>
              <a:rPr lang="en-US" dirty="0">
                <a:effectLst/>
                <a:ea typeface="Times New Roman" panose="02020603050405020304" pitchFamily="18" charset="0"/>
              </a:rPr>
              <a:t> </a:t>
            </a:r>
            <a:endParaRPr lang="en-US" dirty="0">
              <a:effectLst/>
              <a:ea typeface="Times New Roman" panose="02020603050405020304" pitchFamily="18" charset="0"/>
              <a:cs typeface="Calibri"/>
            </a:endParaRPr>
          </a:p>
          <a:p>
            <a:pPr marL="285750" marR="0" indent="-285750" fontAlgn="base">
              <a:spcBef>
                <a:spcPts val="0"/>
              </a:spcBef>
              <a:spcAft>
                <a:spcPts val="0"/>
              </a:spcAft>
              <a:buFont typeface="Arial"/>
              <a:buChar char="•"/>
            </a:pPr>
            <a:r>
              <a:rPr lang="en-US" b="1" dirty="0">
                <a:effectLst/>
                <a:ea typeface="Times New Roman" panose="02020603050405020304" pitchFamily="18" charset="0"/>
              </a:rPr>
              <a:t>The goal is to get each category to 100% green! </a:t>
            </a:r>
            <a:endParaRPr lang="en-US" b="1" dirty="0">
              <a:effectLst/>
              <a:ea typeface="Times New Roman" panose="02020603050405020304" pitchFamily="18" charset="0"/>
              <a:cs typeface="Calibri" panose="020F0502020204030204"/>
            </a:endParaRPr>
          </a:p>
        </p:txBody>
      </p:sp>
    </p:spTree>
    <p:extLst>
      <p:ext uri="{BB962C8B-B14F-4D97-AF65-F5344CB8AC3E}">
        <p14:creationId xmlns:p14="http://schemas.microsoft.com/office/powerpoint/2010/main" val="37940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816E8-B130-FCCD-9F6D-405CD7B715A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7FFF162-EF67-7D54-965B-96E54CB0C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11969" y="4885278"/>
            <a:ext cx="2472673" cy="1390878"/>
          </a:xfrm>
          <a:prstGeom prst="rect">
            <a:avLst/>
          </a:prstGeom>
          <a:noFill/>
        </p:spPr>
      </p:pic>
      <p:sp>
        <p:nvSpPr>
          <p:cNvPr id="5" name="TextBox 4">
            <a:extLst>
              <a:ext uri="{FF2B5EF4-FFF2-40B4-BE49-F238E27FC236}">
                <a16:creationId xmlns:a16="http://schemas.microsoft.com/office/drawing/2014/main" id="{EC8903E3-EEB3-0BC1-CFC4-5A3DF488330E}"/>
              </a:ext>
            </a:extLst>
          </p:cNvPr>
          <p:cNvSpPr txBox="1"/>
          <p:nvPr/>
        </p:nvSpPr>
        <p:spPr>
          <a:xfrm>
            <a:off x="1073208" y="302401"/>
            <a:ext cx="8375592" cy="523220"/>
          </a:xfrm>
          <a:prstGeom prst="rect">
            <a:avLst/>
          </a:prstGeom>
          <a:noFill/>
        </p:spPr>
        <p:txBody>
          <a:bodyPr wrap="square">
            <a:spAutoFit/>
          </a:bodyPr>
          <a:lstStyle/>
          <a:p>
            <a:pPr marR="0" lvl="0" algn="ctr">
              <a:spcBef>
                <a:spcPts val="0"/>
              </a:spcBef>
              <a:spcAft>
                <a:spcPts val="0"/>
              </a:spcAft>
            </a:pPr>
            <a:r>
              <a:rPr lang="en-US" sz="2800" b="1" dirty="0">
                <a:solidFill>
                  <a:srgbClr val="252424"/>
                </a:solidFill>
                <a:ea typeface="Calibri" panose="020F0502020204030204" pitchFamily="34" charset="0"/>
              </a:rPr>
              <a:t>Magic Bar/Flagged Data Elements- Dashboard</a:t>
            </a:r>
          </a:p>
        </p:txBody>
      </p:sp>
      <p:sp>
        <p:nvSpPr>
          <p:cNvPr id="8" name="TextBox 7">
            <a:extLst>
              <a:ext uri="{FF2B5EF4-FFF2-40B4-BE49-F238E27FC236}">
                <a16:creationId xmlns:a16="http://schemas.microsoft.com/office/drawing/2014/main" id="{688FDFA5-A4C8-854C-5308-162380D7007B}"/>
              </a:ext>
            </a:extLst>
          </p:cNvPr>
          <p:cNvSpPr txBox="1"/>
          <p:nvPr/>
        </p:nvSpPr>
        <p:spPr>
          <a:xfrm>
            <a:off x="2078811" y="2080346"/>
            <a:ext cx="7291324" cy="2031325"/>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b="1" dirty="0">
                <a:effectLst/>
                <a:ea typeface="Times New Roman" panose="02020603050405020304" pitchFamily="18" charset="0"/>
                <a:cs typeface="Calibri" panose="020F0502020204030204"/>
              </a:rPr>
              <a:t>The grey bar expands or hides your MAGIC Bar/Dashboard.</a:t>
            </a:r>
          </a:p>
          <a:p>
            <a:pPr marL="342900" marR="0" lvl="0" indent="-342900" fontAlgn="base">
              <a:spcBef>
                <a:spcPts val="0"/>
              </a:spcBef>
              <a:spcAft>
                <a:spcPts val="0"/>
              </a:spcAft>
              <a:buFont typeface="Symbol" panose="05050102010706020507" pitchFamily="18" charset="2"/>
              <a:buChar char=""/>
            </a:pPr>
            <a:r>
              <a:rPr lang="en-US" b="1" dirty="0">
                <a:ea typeface="Times New Roman" panose="02020603050405020304" pitchFamily="18" charset="0"/>
                <a:cs typeface="Calibri" panose="020F0502020204030204"/>
              </a:rPr>
              <a:t>Be sure to expand the magic bar to review the data the needs to be completed. </a:t>
            </a:r>
          </a:p>
          <a:p>
            <a:pPr marL="342900" marR="0" lvl="0" indent="-342900" fontAlgn="base">
              <a:spcBef>
                <a:spcPts val="0"/>
              </a:spcBef>
              <a:spcAft>
                <a:spcPts val="0"/>
              </a:spcAft>
              <a:buFont typeface="Symbol" panose="05050102010706020507" pitchFamily="18" charset="2"/>
              <a:buChar char=""/>
            </a:pPr>
            <a:r>
              <a:rPr lang="en-US" b="1" dirty="0">
                <a:effectLst/>
                <a:ea typeface="Times New Roman" panose="02020603050405020304" pitchFamily="18" charset="0"/>
                <a:cs typeface="Calibri" panose="020F0502020204030204"/>
              </a:rPr>
              <a:t>Click on that element to get a look at the specific fields required.</a:t>
            </a:r>
          </a:p>
          <a:p>
            <a:pPr marL="342900" marR="0" lvl="0" indent="-342900" fontAlgn="base">
              <a:spcBef>
                <a:spcPts val="0"/>
              </a:spcBef>
              <a:spcAft>
                <a:spcPts val="0"/>
              </a:spcAft>
              <a:buFont typeface="Symbol" panose="05050102010706020507" pitchFamily="18" charset="2"/>
              <a:buChar char=""/>
            </a:pPr>
            <a:r>
              <a:rPr lang="en-US" b="1" dirty="0">
                <a:ea typeface="Times New Roman" panose="02020603050405020304" pitchFamily="18" charset="0"/>
                <a:cs typeface="Calibri" panose="020F0502020204030204"/>
              </a:rPr>
              <a:t>You may also export to excel by clicking the paper icon in the top right of the category. </a:t>
            </a:r>
            <a:endParaRPr lang="en-US" b="1" dirty="0">
              <a:effectLst/>
              <a:ea typeface="Times New Roman" panose="02020603050405020304" pitchFamily="18" charset="0"/>
              <a:cs typeface="Calibri" panose="020F0502020204030204"/>
            </a:endParaRPr>
          </a:p>
          <a:p>
            <a:pPr marL="342900" marR="0" lvl="0" indent="-342900" fontAlgn="base">
              <a:spcBef>
                <a:spcPts val="0"/>
              </a:spcBef>
              <a:spcAft>
                <a:spcPts val="0"/>
              </a:spcAft>
              <a:buFont typeface="Symbol" panose="05050102010706020507" pitchFamily="18" charset="2"/>
              <a:buChar char=""/>
            </a:pPr>
            <a:endParaRPr lang="en-US" b="1" dirty="0">
              <a:effectLst/>
              <a:ea typeface="Times New Roman" panose="02020603050405020304" pitchFamily="18" charset="0"/>
              <a:cs typeface="Calibri" panose="020F0502020204030204"/>
            </a:endParaRPr>
          </a:p>
        </p:txBody>
      </p:sp>
      <p:pic>
        <p:nvPicPr>
          <p:cNvPr id="7" name="Picture 6">
            <a:extLst>
              <a:ext uri="{FF2B5EF4-FFF2-40B4-BE49-F238E27FC236}">
                <a16:creationId xmlns:a16="http://schemas.microsoft.com/office/drawing/2014/main" id="{6E7EA83F-1529-63F1-235C-7F95A231EB31}"/>
              </a:ext>
            </a:extLst>
          </p:cNvPr>
          <p:cNvPicPr>
            <a:picLocks noChangeAspect="1"/>
          </p:cNvPicPr>
          <p:nvPr/>
        </p:nvPicPr>
        <p:blipFill>
          <a:blip r:embed="rId3"/>
          <a:stretch>
            <a:fillRect/>
          </a:stretch>
        </p:blipFill>
        <p:spPr>
          <a:xfrm>
            <a:off x="176980" y="1035258"/>
            <a:ext cx="11661058" cy="907852"/>
          </a:xfrm>
          <a:prstGeom prst="rect">
            <a:avLst/>
          </a:prstGeom>
        </p:spPr>
      </p:pic>
      <p:pic>
        <p:nvPicPr>
          <p:cNvPr id="10" name="Picture 9">
            <a:extLst>
              <a:ext uri="{FF2B5EF4-FFF2-40B4-BE49-F238E27FC236}">
                <a16:creationId xmlns:a16="http://schemas.microsoft.com/office/drawing/2014/main" id="{E6A697CE-5D16-2573-8916-D7EA64618835}"/>
              </a:ext>
            </a:extLst>
          </p:cNvPr>
          <p:cNvPicPr>
            <a:picLocks noChangeAspect="1"/>
          </p:cNvPicPr>
          <p:nvPr/>
        </p:nvPicPr>
        <p:blipFill>
          <a:blip r:embed="rId4"/>
          <a:srcRect l="-841" r="24862" b="74897"/>
          <a:stretch/>
        </p:blipFill>
        <p:spPr>
          <a:xfrm>
            <a:off x="0" y="4681942"/>
            <a:ext cx="8786942" cy="1468305"/>
          </a:xfrm>
          <a:prstGeom prst="rect">
            <a:avLst/>
          </a:prstGeom>
        </p:spPr>
      </p:pic>
    </p:spTree>
    <p:extLst>
      <p:ext uri="{BB962C8B-B14F-4D97-AF65-F5344CB8AC3E}">
        <p14:creationId xmlns:p14="http://schemas.microsoft.com/office/powerpoint/2010/main" val="126973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11969" y="4913853"/>
            <a:ext cx="2472673" cy="1390878"/>
          </a:xfrm>
          <a:prstGeom prst="rect">
            <a:avLst/>
          </a:prstGeom>
          <a:noFill/>
        </p:spPr>
      </p:pic>
      <p:sp>
        <p:nvSpPr>
          <p:cNvPr id="6" name="TextBox 5">
            <a:extLst>
              <a:ext uri="{FF2B5EF4-FFF2-40B4-BE49-F238E27FC236}">
                <a16:creationId xmlns:a16="http://schemas.microsoft.com/office/drawing/2014/main" id="{3067D1DC-A834-CEC2-1008-A7CCEE29BAE7}"/>
              </a:ext>
            </a:extLst>
          </p:cNvPr>
          <p:cNvSpPr txBox="1"/>
          <p:nvPr/>
        </p:nvSpPr>
        <p:spPr>
          <a:xfrm>
            <a:off x="1350607" y="332410"/>
            <a:ext cx="10676552" cy="3046347"/>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dirty="0">
                <a:effectLst/>
                <a:latin typeface="Calibri"/>
                <a:ea typeface="Times New Roman" panose="02020603050405020304" pitchFamily="18" charset="0"/>
                <a:cs typeface="Times New Roman"/>
              </a:rPr>
              <a:t>Odometer</a:t>
            </a:r>
          </a:p>
          <a:p>
            <a:pPr marL="342900" indent="-342900" fontAlgn="base">
              <a:buFont typeface="Symbol" panose="05050102010706020507" pitchFamily="18" charset="2"/>
              <a:buChar char=""/>
            </a:pPr>
            <a:r>
              <a:rPr lang="en-US" sz="1800" dirty="0">
                <a:effectLst/>
                <a:latin typeface="Calibri"/>
                <a:ea typeface="Times New Roman" panose="02020603050405020304" pitchFamily="18" charset="0"/>
                <a:cs typeface="Calibri"/>
              </a:rPr>
              <a:t>NDS receives this data from GSA monthly.  The data </a:t>
            </a:r>
            <a:r>
              <a:rPr lang="en-US" dirty="0">
                <a:latin typeface="Calibri"/>
                <a:ea typeface="Times New Roman" panose="02020603050405020304" pitchFamily="18" charset="0"/>
                <a:cs typeface="Calibri"/>
              </a:rPr>
              <a:t>shown will</a:t>
            </a:r>
            <a:r>
              <a:rPr lang="en-US" sz="1800" dirty="0">
                <a:effectLst/>
                <a:latin typeface="Calibri"/>
                <a:ea typeface="Times New Roman" panose="02020603050405020304" pitchFamily="18" charset="0"/>
                <a:cs typeface="Calibri"/>
              </a:rPr>
              <a:t> be for the prior month.</a:t>
            </a:r>
            <a:r>
              <a:rPr lang="en-US" dirty="0">
                <a:latin typeface="Calibri"/>
                <a:ea typeface="Times New Roman" panose="02020603050405020304" pitchFamily="18" charset="0"/>
                <a:cs typeface="Calibri"/>
              </a:rPr>
              <a:t> </a:t>
            </a:r>
            <a:endParaRPr lang="en-US" sz="1800" dirty="0">
              <a:effectLst/>
              <a:latin typeface="Times New Roman"/>
              <a:ea typeface="Times New Roman" panose="02020603050405020304" pitchFamily="18" charset="0"/>
              <a:cs typeface="Times New Roman"/>
            </a:endParaRPr>
          </a:p>
          <a:p>
            <a:pPr marL="342900" indent="-342900" fontAlgn="base">
              <a:buFont typeface="Symbol" panose="05050102010706020507" pitchFamily="18" charset="2"/>
              <a:buChar char=""/>
            </a:pPr>
            <a:r>
              <a:rPr lang="en-US" sz="1800" dirty="0">
                <a:effectLst/>
                <a:latin typeface="Calibri"/>
                <a:ea typeface="Times New Roman" panose="02020603050405020304" pitchFamily="18" charset="0"/>
                <a:cs typeface="Calibri"/>
              </a:rPr>
              <a:t>When you click certify/verify, you are confirming that the information that came over </a:t>
            </a:r>
            <a:r>
              <a:rPr lang="en-US" dirty="0">
                <a:latin typeface="Calibri"/>
                <a:ea typeface="Times New Roman" panose="02020603050405020304" pitchFamily="18" charset="0"/>
                <a:cs typeface="Calibri"/>
              </a:rPr>
              <a:t>from GSA is</a:t>
            </a:r>
            <a:r>
              <a:rPr lang="en-US" sz="1800" dirty="0">
                <a:effectLst/>
                <a:latin typeface="Calibri"/>
                <a:ea typeface="Times New Roman" panose="02020603050405020304" pitchFamily="18" charset="0"/>
                <a:cs typeface="Calibri"/>
              </a:rPr>
              <a:t> correct. </a:t>
            </a:r>
          </a:p>
          <a:p>
            <a:pPr marL="342900" indent="-342900" fontAlgn="base">
              <a:buFont typeface="Symbol" panose="05050102010706020507" pitchFamily="18" charset="2"/>
              <a:buChar char=""/>
            </a:pPr>
            <a:r>
              <a:rPr lang="en-US" dirty="0">
                <a:latin typeface="Calibri"/>
                <a:ea typeface="Times New Roman" panose="02020603050405020304" pitchFamily="18" charset="0"/>
                <a:cs typeface="Calibri"/>
              </a:rPr>
              <a:t>Click the check box when done! </a:t>
            </a:r>
            <a:endParaRPr lang="en-US" sz="1800" dirty="0">
              <a:effectLst/>
              <a:latin typeface="Times New Roman"/>
              <a:ea typeface="Times New Roman" panose="02020603050405020304" pitchFamily="18" charset="0"/>
              <a:cs typeface="Times New Roman"/>
            </a:endParaRPr>
          </a:p>
          <a:p>
            <a:pPr marL="342900" indent="-342900" fontAlgn="base">
              <a:buFont typeface="Symbol" panose="05050102010706020507" pitchFamily="18" charset="2"/>
              <a:buChar char=""/>
            </a:pPr>
            <a:r>
              <a:rPr lang="en-US" sz="1800" dirty="0">
                <a:effectLst/>
                <a:latin typeface="Calibri"/>
                <a:ea typeface="Times New Roman" panose="02020603050405020304" pitchFamily="18" charset="0"/>
                <a:cs typeface="Times New Roman"/>
              </a:rPr>
              <a:t>The system will flag negative odometer miles or excessive miles.</a:t>
            </a:r>
            <a:r>
              <a:rPr lang="en-US" dirty="0">
                <a:latin typeface="Calibri"/>
                <a:ea typeface="Times New Roman" panose="02020603050405020304" pitchFamily="18" charset="0"/>
                <a:cs typeface="Times New Roman"/>
              </a:rPr>
              <a:t> </a:t>
            </a:r>
            <a:endParaRPr lang="en-US" sz="1800" dirty="0">
              <a:effectLst/>
              <a:latin typeface="Times New Roman"/>
              <a:ea typeface="Times New Roman" panose="02020603050405020304" pitchFamily="18" charset="0"/>
              <a:cs typeface="Times New Roman"/>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Review to ensure the </a:t>
            </a:r>
            <a:r>
              <a:rPr lang="en-US" sz="1800" b="1" dirty="0">
                <a:effectLst/>
                <a:latin typeface="Calibri"/>
                <a:ea typeface="Times New Roman" panose="02020603050405020304" pitchFamily="18" charset="0"/>
                <a:cs typeface="Calibri"/>
              </a:rPr>
              <a:t>ENDING Odometer Reading</a:t>
            </a:r>
            <a:r>
              <a:rPr lang="en-US" sz="1800" dirty="0">
                <a:effectLst/>
                <a:latin typeface="Calibri"/>
                <a:ea typeface="Times New Roman" panose="02020603050405020304" pitchFamily="18" charset="0"/>
                <a:cs typeface="Calibri"/>
              </a:rPr>
              <a:t> is correct.</a:t>
            </a:r>
          </a:p>
          <a:p>
            <a:pPr marL="800100" lvl="1" indent="-342900" fontAlgn="base">
              <a:buFont typeface="Symbol" panose="05050102010706020507" pitchFamily="18" charset="2"/>
              <a:buChar char=""/>
            </a:pPr>
            <a:r>
              <a:rPr lang="en-US" dirty="0">
                <a:effectLst/>
                <a:latin typeface="Calibri"/>
                <a:ea typeface="Times New Roman" panose="02020603050405020304" pitchFamily="18" charset="0"/>
                <a:cs typeface="Calibri"/>
              </a:rPr>
              <a:t>Quick Tips: </a:t>
            </a:r>
          </a:p>
          <a:p>
            <a:pPr marL="1257300" lvl="2" indent="-342900" fontAlgn="base">
              <a:buFont typeface="Symbol" panose="05050102010706020507" pitchFamily="18" charset="2"/>
              <a:buChar char=""/>
            </a:pPr>
            <a:r>
              <a:rPr lang="en-US" dirty="0">
                <a:effectLst/>
                <a:latin typeface="Calibri"/>
                <a:ea typeface="Times New Roman" panose="02020603050405020304" pitchFamily="18" charset="0"/>
                <a:cs typeface="Calibri"/>
              </a:rPr>
              <a:t>ANY vehicle that was in the inventory in the </a:t>
            </a:r>
            <a:r>
              <a:rPr lang="en-US" dirty="0">
                <a:latin typeface="Calibri"/>
                <a:ea typeface="Times New Roman" panose="02020603050405020304" pitchFamily="18" charset="0"/>
                <a:cs typeface="Calibri"/>
              </a:rPr>
              <a:t>current fiscal year will be required for review.</a:t>
            </a:r>
          </a:p>
          <a:p>
            <a:pPr marL="1257300" lvl="2" indent="-342900" fontAlgn="base">
              <a:buFont typeface="Symbol" panose="05050102010706020507" pitchFamily="18" charset="2"/>
              <a:buChar char=""/>
            </a:pPr>
            <a:r>
              <a:rPr lang="en-US" dirty="0">
                <a:latin typeface="Calibri"/>
                <a:ea typeface="Times New Roman" panose="02020603050405020304" pitchFamily="18" charset="0"/>
                <a:cs typeface="Calibri"/>
              </a:rPr>
              <a:t>Vehicles that are disposed with show a grey box and a disposal date. </a:t>
            </a:r>
          </a:p>
          <a:p>
            <a:pPr marL="1714500" lvl="3" indent="-342900" fontAlgn="base">
              <a:buFont typeface="Symbol" panose="05050102010706020507" pitchFamily="18" charset="2"/>
              <a:buChar char=""/>
            </a:pPr>
            <a:endParaRPr lang="en-US" dirty="0">
              <a:effectLst/>
              <a:latin typeface="Calibri"/>
              <a:ea typeface="Times New Roman" panose="02020603050405020304" pitchFamily="18" charset="0"/>
              <a:cs typeface="Calibri"/>
            </a:endParaRPr>
          </a:p>
        </p:txBody>
      </p:sp>
      <p:pic>
        <p:nvPicPr>
          <p:cNvPr id="7" name="Picture 6" descr="Graphical user interface, application&#10;&#10;Description automatically generated">
            <a:extLst>
              <a:ext uri="{FF2B5EF4-FFF2-40B4-BE49-F238E27FC236}">
                <a16:creationId xmlns:a16="http://schemas.microsoft.com/office/drawing/2014/main" id="{89F7F641-FD7A-B799-FD15-2D29E26228D3}"/>
              </a:ext>
            </a:extLst>
          </p:cNvPr>
          <p:cNvPicPr>
            <a:picLocks noChangeAspect="1"/>
          </p:cNvPicPr>
          <p:nvPr/>
        </p:nvPicPr>
        <p:blipFill>
          <a:blip r:embed="rId3"/>
          <a:stretch>
            <a:fillRect/>
          </a:stretch>
        </p:blipFill>
        <p:spPr>
          <a:xfrm>
            <a:off x="1458920" y="3399854"/>
            <a:ext cx="6614160" cy="2404110"/>
          </a:xfrm>
          <a:prstGeom prst="rect">
            <a:avLst/>
          </a:prstGeom>
        </p:spPr>
      </p:pic>
      <p:pic>
        <p:nvPicPr>
          <p:cNvPr id="9" name="Picture 8">
            <a:extLst>
              <a:ext uri="{FF2B5EF4-FFF2-40B4-BE49-F238E27FC236}">
                <a16:creationId xmlns:a16="http://schemas.microsoft.com/office/drawing/2014/main" id="{0376918D-E36E-35BA-BE40-F04C85516E11}"/>
              </a:ext>
            </a:extLst>
          </p:cNvPr>
          <p:cNvPicPr>
            <a:picLocks noChangeAspect="1"/>
          </p:cNvPicPr>
          <p:nvPr/>
        </p:nvPicPr>
        <p:blipFill>
          <a:blip r:embed="rId4"/>
          <a:stretch>
            <a:fillRect/>
          </a:stretch>
        </p:blipFill>
        <p:spPr>
          <a:xfrm>
            <a:off x="9011969" y="3688815"/>
            <a:ext cx="2179509" cy="1225038"/>
          </a:xfrm>
          <a:prstGeom prst="rect">
            <a:avLst/>
          </a:prstGeom>
        </p:spPr>
      </p:pic>
    </p:spTree>
    <p:extLst>
      <p:ext uri="{BB962C8B-B14F-4D97-AF65-F5344CB8AC3E}">
        <p14:creationId xmlns:p14="http://schemas.microsoft.com/office/powerpoint/2010/main" val="3090776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C8381-EE78-3894-C674-4F4565D4F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3F7B3F96-6099-5BF8-B204-108B13A13677}"/>
              </a:ext>
            </a:extLst>
          </p:cNvPr>
          <p:cNvSpPr txBox="1"/>
          <p:nvPr/>
        </p:nvSpPr>
        <p:spPr>
          <a:xfrm>
            <a:off x="1532266" y="533212"/>
            <a:ext cx="3627408"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dirty="0">
                <a:effectLst/>
                <a:latin typeface="Calibri"/>
                <a:ea typeface="Times New Roman" panose="02020603050405020304" pitchFamily="18" charset="0"/>
                <a:cs typeface="Times New Roman"/>
              </a:rPr>
              <a:t>Miles Review</a:t>
            </a:r>
          </a:p>
          <a:p>
            <a:br>
              <a:rPr lang="en-US" sz="1800" b="1" dirty="0">
                <a:effectLst/>
                <a:latin typeface="Times New Roman" panose="02020603050405020304" pitchFamily="18" charset="0"/>
                <a:ea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B6C1E102-8730-FED1-A99A-908CBEC8C23A}"/>
              </a:ext>
            </a:extLst>
          </p:cNvPr>
          <p:cNvSpPr txBox="1"/>
          <p:nvPr/>
        </p:nvSpPr>
        <p:spPr>
          <a:xfrm>
            <a:off x="1533364" y="1557645"/>
            <a:ext cx="6876358" cy="923330"/>
          </a:xfrm>
          <a:prstGeom prst="rect">
            <a:avLst/>
          </a:prstGeom>
          <a:noFill/>
        </p:spPr>
        <p:txBody>
          <a:bodyPr wrap="square" lIns="91440" tIns="45720" rIns="91440" bIns="45720" anchor="t">
            <a:spAutoFit/>
          </a:bodyPr>
          <a:lstStyle/>
          <a:p>
            <a:pPr marL="285750" indent="-285750">
              <a:buFont typeface="Arial"/>
              <a:buChar char="•"/>
            </a:pPr>
            <a:r>
              <a:rPr lang="en-US" sz="1800">
                <a:solidFill>
                  <a:srgbClr val="000000"/>
                </a:solidFill>
                <a:effectLst/>
                <a:latin typeface="Calibri"/>
                <a:ea typeface="Calibri"/>
                <a:cs typeface="Times New Roman"/>
              </a:rPr>
              <a:t>A vehicle will have a yellow flag appear when there may be an issue with data consistency.</a:t>
            </a:r>
            <a:r>
              <a:rPr lang="en-US">
                <a:solidFill>
                  <a:srgbClr val="000000"/>
                </a:solidFill>
                <a:latin typeface="Calibri"/>
                <a:ea typeface="Calibri"/>
                <a:cs typeface="Times New Roman"/>
              </a:rPr>
              <a:t> </a:t>
            </a:r>
          </a:p>
          <a:p>
            <a:pPr marL="285750" indent="-285750">
              <a:buFont typeface="Arial"/>
              <a:buChar char="•"/>
            </a:pPr>
            <a:r>
              <a:rPr lang="en-US" sz="1800">
                <a:solidFill>
                  <a:srgbClr val="000000"/>
                </a:solidFill>
                <a:effectLst/>
                <a:latin typeface="Calibri"/>
                <a:ea typeface="Calibri"/>
                <a:cs typeface="Times New Roman"/>
              </a:rPr>
              <a:t>A flag helps users see a potential proble</a:t>
            </a:r>
            <a:r>
              <a:rPr lang="en-US">
                <a:solidFill>
                  <a:srgbClr val="000000"/>
                </a:solidFill>
                <a:latin typeface="Calibri"/>
                <a:ea typeface="Calibri"/>
                <a:cs typeface="Times New Roman"/>
              </a:rPr>
              <a:t>m.</a:t>
            </a:r>
            <a:endParaRPr lang="en-US">
              <a:latin typeface="Calibri"/>
              <a:ea typeface="Calibri"/>
              <a:cs typeface="Times New Roman"/>
            </a:endParaRPr>
          </a:p>
        </p:txBody>
      </p:sp>
      <p:pic>
        <p:nvPicPr>
          <p:cNvPr id="8" name="Picture 7" descr="Application&#10;&#10;Description automatically generated with low confidence">
            <a:extLst>
              <a:ext uri="{FF2B5EF4-FFF2-40B4-BE49-F238E27FC236}">
                <a16:creationId xmlns:a16="http://schemas.microsoft.com/office/drawing/2014/main" id="{F866E493-54FB-BA82-025D-1B44957B54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8730" y="1640566"/>
            <a:ext cx="822960" cy="1828800"/>
          </a:xfrm>
          <a:prstGeom prst="rect">
            <a:avLst/>
          </a:prstGeom>
          <a:noFill/>
          <a:ln>
            <a:noFill/>
          </a:ln>
        </p:spPr>
      </p:pic>
      <p:sp>
        <p:nvSpPr>
          <p:cNvPr id="10" name="TextBox 9">
            <a:extLst>
              <a:ext uri="{FF2B5EF4-FFF2-40B4-BE49-F238E27FC236}">
                <a16:creationId xmlns:a16="http://schemas.microsoft.com/office/drawing/2014/main" id="{5A87051A-3DD8-F35F-EB4D-EDCCBB080610}"/>
              </a:ext>
            </a:extLst>
          </p:cNvPr>
          <p:cNvSpPr txBox="1"/>
          <p:nvPr/>
        </p:nvSpPr>
        <p:spPr>
          <a:xfrm>
            <a:off x="1532266" y="2558673"/>
            <a:ext cx="6878368" cy="2585323"/>
          </a:xfrm>
          <a:prstGeom prst="rect">
            <a:avLst/>
          </a:prstGeom>
          <a:noFill/>
        </p:spPr>
        <p:txBody>
          <a:bodyPr wrap="square" lIns="91440" tIns="45720" rIns="91440" bIns="45720" anchor="t">
            <a:spAutoFit/>
          </a:bodyPr>
          <a:lstStyle/>
          <a:p>
            <a:pPr marL="285750" indent="-285750" fontAlgn="base">
              <a:buFont typeface="Arial"/>
              <a:buChar char="•"/>
            </a:pPr>
            <a:r>
              <a:rPr lang="en-US" sz="1800" dirty="0">
                <a:solidFill>
                  <a:srgbClr val="000000"/>
                </a:solidFill>
                <a:effectLst/>
                <a:latin typeface="Calibri"/>
                <a:ea typeface="Times New Roman" panose="02020603050405020304" pitchFamily="18" charset="0"/>
                <a:cs typeface="Times New Roman"/>
              </a:rPr>
              <a:t>Some examples include:</a:t>
            </a:r>
            <a:r>
              <a:rPr lang="en-US" dirty="0">
                <a:solidFill>
                  <a:srgbClr val="000000"/>
                </a:solidFill>
                <a:latin typeface="Calibri"/>
                <a:ea typeface="Times New Roman" panose="02020603050405020304" pitchFamily="18" charset="0"/>
                <a:cs typeface="Times New Roman"/>
              </a:rPr>
              <a:t> </a:t>
            </a:r>
          </a:p>
          <a:p>
            <a:pPr marL="742950" lvl="1" indent="-285750">
              <a:buFont typeface="Arial"/>
              <a:buChar char="•"/>
            </a:pPr>
            <a:r>
              <a:rPr lang="en-US" sz="1800" dirty="0">
                <a:solidFill>
                  <a:srgbClr val="000000"/>
                </a:solidFill>
                <a:effectLst/>
                <a:latin typeface="Calibri"/>
                <a:ea typeface="Times New Roman" panose="02020603050405020304" pitchFamily="18" charset="0"/>
                <a:cs typeface="Times New Roman"/>
              </a:rPr>
              <a:t>3 consecutive months with no fuel, gallons, or miles</a:t>
            </a:r>
            <a:endParaRPr lang="en-US" dirty="0">
              <a:solidFill>
                <a:srgbClr val="000000"/>
              </a:solidFill>
              <a:latin typeface="Calibri"/>
              <a:ea typeface="Times New Roman" panose="02020603050405020304" pitchFamily="18" charset="0"/>
              <a:cs typeface="Times New Roman"/>
            </a:endParaRPr>
          </a:p>
          <a:p>
            <a:pPr marL="742950" lvl="1" indent="-285750">
              <a:buFont typeface="Arial"/>
              <a:buChar char="•"/>
            </a:pPr>
            <a:r>
              <a:rPr lang="en-US" dirty="0">
                <a:solidFill>
                  <a:srgbClr val="000000"/>
                </a:solidFill>
                <a:latin typeface="Calibri"/>
                <a:ea typeface="Times New Roman" panose="02020603050405020304" pitchFamily="18" charset="0"/>
                <a:cs typeface="Times New Roman"/>
              </a:rPr>
              <a:t>High</a:t>
            </a:r>
            <a:r>
              <a:rPr lang="en-US" sz="1800" dirty="0">
                <a:solidFill>
                  <a:srgbClr val="000000"/>
                </a:solidFill>
                <a:effectLst/>
                <a:latin typeface="Calibri"/>
                <a:ea typeface="Times New Roman" panose="02020603050405020304" pitchFamily="18" charset="0"/>
                <a:cs typeface="Times New Roman"/>
              </a:rPr>
              <a:t> </a:t>
            </a:r>
            <a:r>
              <a:rPr lang="en-US" dirty="0">
                <a:solidFill>
                  <a:srgbClr val="000000"/>
                </a:solidFill>
                <a:latin typeface="Calibri"/>
                <a:ea typeface="Times New Roman" panose="02020603050405020304" pitchFamily="18" charset="0"/>
                <a:cs typeface="Times New Roman"/>
              </a:rPr>
              <a:t>Miles Per Gallon (MPG)</a:t>
            </a:r>
          </a:p>
          <a:p>
            <a:pPr marL="742950" lvl="1" indent="-285750">
              <a:buFont typeface="Arial"/>
              <a:buChar char="•"/>
            </a:pPr>
            <a:r>
              <a:rPr lang="en-US" dirty="0">
                <a:solidFill>
                  <a:srgbClr val="000000"/>
                </a:solidFill>
                <a:latin typeface="Calibri"/>
                <a:ea typeface="Times New Roman" panose="02020603050405020304" pitchFamily="18" charset="0"/>
                <a:cs typeface="Times New Roman"/>
              </a:rPr>
              <a:t>High</a:t>
            </a:r>
            <a:r>
              <a:rPr lang="en-US" sz="1800" dirty="0">
                <a:solidFill>
                  <a:srgbClr val="000000"/>
                </a:solidFill>
                <a:effectLst/>
                <a:latin typeface="Calibri"/>
                <a:ea typeface="Times New Roman" panose="02020603050405020304" pitchFamily="18" charset="0"/>
                <a:cs typeface="Times New Roman"/>
              </a:rPr>
              <a:t> </a:t>
            </a:r>
            <a:r>
              <a:rPr lang="en-US" dirty="0">
                <a:solidFill>
                  <a:srgbClr val="000000"/>
                </a:solidFill>
                <a:latin typeface="Calibri"/>
                <a:ea typeface="Times New Roman" panose="02020603050405020304" pitchFamily="18" charset="0"/>
                <a:cs typeface="Times New Roman"/>
              </a:rPr>
              <a:t>mileage</a:t>
            </a:r>
          </a:p>
          <a:p>
            <a:pPr marL="742950" lvl="1" indent="-285750">
              <a:buFont typeface="Arial"/>
              <a:buChar char="•"/>
            </a:pPr>
            <a:r>
              <a:rPr lang="en-US" dirty="0">
                <a:solidFill>
                  <a:srgbClr val="000000"/>
                </a:solidFill>
                <a:latin typeface="Calibri"/>
                <a:ea typeface="Times New Roman" panose="02020603050405020304" pitchFamily="18" charset="0"/>
                <a:cs typeface="Times New Roman"/>
              </a:rPr>
              <a:t>Or</a:t>
            </a:r>
            <a:r>
              <a:rPr lang="en-US" sz="1800" dirty="0">
                <a:solidFill>
                  <a:srgbClr val="000000"/>
                </a:solidFill>
                <a:effectLst/>
                <a:latin typeface="Calibri"/>
                <a:ea typeface="Times New Roman" panose="02020603050405020304" pitchFamily="18" charset="0"/>
                <a:cs typeface="Times New Roman"/>
              </a:rPr>
              <a:t> any other anomalies that need further review.</a:t>
            </a:r>
            <a:endParaRPr lang="en-US" sz="1800" dirty="0">
              <a:effectLst/>
              <a:latin typeface="Calibri"/>
              <a:ea typeface="Times New Roman" panose="02020603050405020304" pitchFamily="18" charset="0"/>
              <a:cs typeface="Times New Roman"/>
            </a:endParaRPr>
          </a:p>
          <a:p>
            <a:pPr marL="0" marR="0" fontAlgn="base">
              <a:spcBef>
                <a:spcPts val="0"/>
              </a:spcBef>
              <a:spcAft>
                <a:spcPts val="0"/>
              </a:spcAft>
            </a:pPr>
            <a:endParaRPr lang="en-US" sz="1800" dirty="0">
              <a:effectLst/>
              <a:latin typeface="Calibri"/>
              <a:ea typeface="Times New Roman" panose="02020603050405020304" pitchFamily="18" charset="0"/>
              <a:cs typeface="Calibri"/>
            </a:endParaRPr>
          </a:p>
          <a:p>
            <a:pPr marL="285750" marR="0" indent="-285750" fontAlgn="base">
              <a:spcBef>
                <a:spcPts val="0"/>
              </a:spcBef>
              <a:spcAft>
                <a:spcPts val="0"/>
              </a:spcAft>
              <a:buFont typeface="Arial"/>
              <a:buChar char="•"/>
            </a:pPr>
            <a:r>
              <a:rPr lang="en-US" sz="1800" dirty="0">
                <a:solidFill>
                  <a:srgbClr val="000000"/>
                </a:solidFill>
                <a:effectLst/>
                <a:latin typeface="Calibri"/>
                <a:ea typeface="Times New Roman" panose="02020603050405020304" pitchFamily="18" charset="0"/>
                <a:cs typeface="Times New Roman"/>
              </a:rPr>
              <a:t>If the information is correct, </a:t>
            </a:r>
            <a:r>
              <a:rPr lang="en-US" sz="1800" b="1" dirty="0">
                <a:solidFill>
                  <a:srgbClr val="000000"/>
                </a:solidFill>
                <a:effectLst/>
                <a:latin typeface="Calibri"/>
                <a:ea typeface="Times New Roman" panose="02020603050405020304" pitchFamily="18" charset="0"/>
                <a:cs typeface="Times New Roman"/>
              </a:rPr>
              <a:t>simply click the </a:t>
            </a:r>
            <a:r>
              <a:rPr lang="en-US" b="1" dirty="0">
                <a:solidFill>
                  <a:srgbClr val="000000"/>
                </a:solidFill>
                <a:latin typeface="Calibri"/>
                <a:ea typeface="Times New Roman" panose="02020603050405020304" pitchFamily="18" charset="0"/>
                <a:cs typeface="Times New Roman"/>
              </a:rPr>
              <a:t>check</a:t>
            </a:r>
            <a:r>
              <a:rPr lang="en-US" sz="1800" b="1" dirty="0">
                <a:solidFill>
                  <a:srgbClr val="000000"/>
                </a:solidFill>
                <a:effectLst/>
                <a:latin typeface="Calibri"/>
                <a:ea typeface="Times New Roman" panose="02020603050405020304" pitchFamily="18" charset="0"/>
                <a:cs typeface="Times New Roman"/>
              </a:rPr>
              <a:t> button</a:t>
            </a:r>
            <a:r>
              <a:rPr lang="en-US" sz="1800" dirty="0">
                <a:solidFill>
                  <a:srgbClr val="000000"/>
                </a:solidFill>
                <a:effectLst/>
                <a:latin typeface="Calibri"/>
                <a:ea typeface="Times New Roman" panose="02020603050405020304" pitchFamily="18" charset="0"/>
                <a:cs typeface="Times New Roman"/>
              </a:rPr>
              <a:t>.</a:t>
            </a:r>
            <a:endParaRPr lang="en-US" sz="1800" dirty="0">
              <a:effectLst/>
              <a:latin typeface="Calibri"/>
              <a:ea typeface="Times New Roman" panose="02020603050405020304" pitchFamily="18" charset="0"/>
              <a:cs typeface="Times New Roman"/>
            </a:endParaRPr>
          </a:p>
          <a:p>
            <a:pPr marL="285750" indent="-285750">
              <a:buFont typeface="Arial"/>
              <a:buChar char="•"/>
            </a:pPr>
            <a:endParaRPr lang="en-US" dirty="0">
              <a:solidFill>
                <a:srgbClr val="000000"/>
              </a:solidFill>
              <a:latin typeface="Calibri"/>
              <a:ea typeface="Calibri"/>
              <a:cs typeface="Times New Roman"/>
            </a:endParaRPr>
          </a:p>
          <a:p>
            <a:pPr marL="285750" indent="-285750">
              <a:buFont typeface="Arial"/>
              <a:buChar char="•"/>
            </a:pPr>
            <a:r>
              <a:rPr lang="en-US" dirty="0">
                <a:solidFill>
                  <a:srgbClr val="000000"/>
                </a:solidFill>
                <a:latin typeface="Calibri"/>
                <a:ea typeface="Calibri"/>
                <a:cs typeface="Times New Roman"/>
              </a:rPr>
              <a:t>If</a:t>
            </a:r>
            <a:r>
              <a:rPr lang="en-US" dirty="0">
                <a:solidFill>
                  <a:srgbClr val="000000"/>
                </a:solidFill>
                <a:effectLst/>
                <a:latin typeface="Calibri"/>
                <a:ea typeface="Calibri"/>
                <a:cs typeface="Times New Roman"/>
              </a:rPr>
              <a:t> the information is inaccurate, please update</a:t>
            </a:r>
            <a:endParaRPr lang="en-US" dirty="0">
              <a:latin typeface="Calibri"/>
              <a:ea typeface="Calibri"/>
              <a:cs typeface="Times New Roman"/>
            </a:endParaRPr>
          </a:p>
        </p:txBody>
      </p:sp>
    </p:spTree>
    <p:extLst>
      <p:ext uri="{BB962C8B-B14F-4D97-AF65-F5344CB8AC3E}">
        <p14:creationId xmlns:p14="http://schemas.microsoft.com/office/powerpoint/2010/main" val="3171954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36920-0DCB-86CF-2746-9877DF8694C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B726536-1DB2-F50A-20AB-1E0C3E379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D5EBD5A8-5EAA-54D3-D2F9-BE0A0AE1F6E5}"/>
              </a:ext>
            </a:extLst>
          </p:cNvPr>
          <p:cNvSpPr txBox="1"/>
          <p:nvPr/>
        </p:nvSpPr>
        <p:spPr>
          <a:xfrm>
            <a:off x="1532265" y="533212"/>
            <a:ext cx="6117231"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dirty="0">
                <a:effectLst/>
                <a:latin typeface="Calibri"/>
                <a:ea typeface="Times New Roman" panose="02020603050405020304" pitchFamily="18" charset="0"/>
                <a:cs typeface="Times New Roman"/>
              </a:rPr>
              <a:t>Miles Review- FAST Concerns</a:t>
            </a:r>
          </a:p>
          <a:p>
            <a:br>
              <a:rPr lang="en-US" sz="1800" b="1" dirty="0">
                <a:effectLst/>
                <a:latin typeface="Times New Roman" panose="02020603050405020304" pitchFamily="18" charset="0"/>
                <a:ea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46480746-8AC8-8BD4-FAAA-E4E077B18372}"/>
              </a:ext>
            </a:extLst>
          </p:cNvPr>
          <p:cNvPicPr>
            <a:picLocks noChangeAspect="1"/>
          </p:cNvPicPr>
          <p:nvPr/>
        </p:nvPicPr>
        <p:blipFill>
          <a:blip r:embed="rId3"/>
          <a:stretch>
            <a:fillRect/>
          </a:stretch>
        </p:blipFill>
        <p:spPr>
          <a:xfrm>
            <a:off x="731321" y="1218119"/>
            <a:ext cx="10336067" cy="2524477"/>
          </a:xfrm>
          <a:prstGeom prst="rect">
            <a:avLst/>
          </a:prstGeom>
        </p:spPr>
      </p:pic>
      <p:sp>
        <p:nvSpPr>
          <p:cNvPr id="6" name="TextBox 5">
            <a:extLst>
              <a:ext uri="{FF2B5EF4-FFF2-40B4-BE49-F238E27FC236}">
                <a16:creationId xmlns:a16="http://schemas.microsoft.com/office/drawing/2014/main" id="{E0D902CB-A622-5923-34CD-53D509EBE042}"/>
              </a:ext>
            </a:extLst>
          </p:cNvPr>
          <p:cNvSpPr txBox="1"/>
          <p:nvPr/>
        </p:nvSpPr>
        <p:spPr>
          <a:xfrm>
            <a:off x="1229031" y="4060723"/>
            <a:ext cx="6980904" cy="2031325"/>
          </a:xfrm>
          <a:prstGeom prst="rect">
            <a:avLst/>
          </a:prstGeom>
          <a:noFill/>
        </p:spPr>
        <p:txBody>
          <a:bodyPr wrap="square" rtlCol="0">
            <a:spAutoFit/>
          </a:bodyPr>
          <a:lstStyle/>
          <a:p>
            <a:r>
              <a:rPr lang="en-US" dirty="0"/>
              <a:t>For Example: Here the Red Highlighted Mileage indicates that there is an issue. </a:t>
            </a:r>
          </a:p>
          <a:p>
            <a:endParaRPr lang="en-US" dirty="0"/>
          </a:p>
          <a:p>
            <a:r>
              <a:rPr lang="en-US" dirty="0"/>
              <a:t>The Baseline reads </a:t>
            </a:r>
            <a:r>
              <a:rPr lang="en-US" dirty="0">
                <a:highlight>
                  <a:srgbClr val="FFFF00"/>
                </a:highlight>
              </a:rPr>
              <a:t>zero</a:t>
            </a:r>
            <a:r>
              <a:rPr lang="en-US" dirty="0"/>
              <a:t>, but the vehicle odometer reads 18,606 in October. The vehicle could not have driven 18k miles in one month, so please fill out the odometer reading for the month of September to resolve the error. </a:t>
            </a:r>
          </a:p>
        </p:txBody>
      </p:sp>
    </p:spTree>
    <p:extLst>
      <p:ext uri="{BB962C8B-B14F-4D97-AF65-F5344CB8AC3E}">
        <p14:creationId xmlns:p14="http://schemas.microsoft.com/office/powerpoint/2010/main" val="1930823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9780D-4920-EEB0-20F1-7D3DAFCFACE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118D287-FBD8-08AA-F62E-707320AD9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F14C5178-997D-AA1D-42CB-5C9C0AB40959}"/>
              </a:ext>
            </a:extLst>
          </p:cNvPr>
          <p:cNvSpPr txBox="1"/>
          <p:nvPr/>
        </p:nvSpPr>
        <p:spPr>
          <a:xfrm>
            <a:off x="1256962" y="78978"/>
            <a:ext cx="6117231"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dirty="0">
                <a:effectLst/>
                <a:latin typeface="Calibri"/>
                <a:ea typeface="Times New Roman" panose="02020603050405020304" pitchFamily="18" charset="0"/>
                <a:cs typeface="Times New Roman"/>
              </a:rPr>
              <a:t>Miles Review- FAST Concerns</a:t>
            </a:r>
          </a:p>
          <a:p>
            <a:br>
              <a:rPr lang="en-US" sz="1800" b="1" dirty="0">
                <a:effectLst/>
                <a:latin typeface="Times New Roman" panose="02020603050405020304" pitchFamily="18" charset="0"/>
                <a:ea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F8CB903D-2757-61C0-A4F8-D3A64D0E7C4C}"/>
              </a:ext>
            </a:extLst>
          </p:cNvPr>
          <p:cNvSpPr txBox="1"/>
          <p:nvPr/>
        </p:nvSpPr>
        <p:spPr>
          <a:xfrm>
            <a:off x="744999" y="3016959"/>
            <a:ext cx="8005711" cy="3416320"/>
          </a:xfrm>
          <a:prstGeom prst="rect">
            <a:avLst/>
          </a:prstGeom>
          <a:noFill/>
        </p:spPr>
        <p:txBody>
          <a:bodyPr wrap="square" rtlCol="0">
            <a:spAutoFit/>
          </a:bodyPr>
          <a:lstStyle/>
          <a:p>
            <a:r>
              <a:rPr lang="en-US" dirty="0"/>
              <a:t>For Example: The flag is highlighted RED. Please click on the flag to bring up the concerns and resolve. </a:t>
            </a:r>
          </a:p>
          <a:p>
            <a:endParaRPr lang="en-US" dirty="0"/>
          </a:p>
          <a:p>
            <a:r>
              <a:rPr lang="en-US" dirty="0"/>
              <a:t>You see that the MPG is flagged. The vehicle was driven 2,682 miles but only purchased 17 gallons of fuel. </a:t>
            </a:r>
          </a:p>
          <a:p>
            <a:endParaRPr lang="en-US" dirty="0"/>
          </a:p>
          <a:p>
            <a:r>
              <a:rPr lang="en-US" dirty="0"/>
              <a:t>This is misaligned with the Vehicle’s Miles Per Gallon per the manufacturer. </a:t>
            </a:r>
          </a:p>
          <a:p>
            <a:r>
              <a:rPr lang="en-US" dirty="0"/>
              <a:t>When this occurs, the user will need to either add fuel or correct mileage. </a:t>
            </a:r>
          </a:p>
          <a:p>
            <a:endParaRPr lang="en-US" dirty="0"/>
          </a:p>
          <a:p>
            <a:r>
              <a:rPr lang="en-US" dirty="0"/>
              <a:t>To resolve, we need to adjust the baseline reading to the include odometer reading for Sept 2024.  </a:t>
            </a:r>
          </a:p>
          <a:p>
            <a:endParaRPr lang="en-US" dirty="0"/>
          </a:p>
        </p:txBody>
      </p:sp>
      <p:pic>
        <p:nvPicPr>
          <p:cNvPr id="7" name="Picture 6">
            <a:extLst>
              <a:ext uri="{FF2B5EF4-FFF2-40B4-BE49-F238E27FC236}">
                <a16:creationId xmlns:a16="http://schemas.microsoft.com/office/drawing/2014/main" id="{41459E2E-8EAB-2A9B-65E5-40A2F65EF228}"/>
              </a:ext>
            </a:extLst>
          </p:cNvPr>
          <p:cNvPicPr>
            <a:picLocks noChangeAspect="1"/>
          </p:cNvPicPr>
          <p:nvPr/>
        </p:nvPicPr>
        <p:blipFill>
          <a:blip r:embed="rId3"/>
          <a:stretch>
            <a:fillRect/>
          </a:stretch>
        </p:blipFill>
        <p:spPr>
          <a:xfrm>
            <a:off x="744999" y="756943"/>
            <a:ext cx="10269383" cy="2086266"/>
          </a:xfrm>
          <a:prstGeom prst="rect">
            <a:avLst/>
          </a:prstGeom>
        </p:spPr>
      </p:pic>
      <p:sp>
        <p:nvSpPr>
          <p:cNvPr id="8" name="Circle: Hollow 7">
            <a:extLst>
              <a:ext uri="{FF2B5EF4-FFF2-40B4-BE49-F238E27FC236}">
                <a16:creationId xmlns:a16="http://schemas.microsoft.com/office/drawing/2014/main" id="{AF1A3A9F-9E20-DB60-5093-511759A5BE02}"/>
              </a:ext>
            </a:extLst>
          </p:cNvPr>
          <p:cNvSpPr/>
          <p:nvPr/>
        </p:nvSpPr>
        <p:spPr>
          <a:xfrm>
            <a:off x="5279922" y="1615721"/>
            <a:ext cx="1632155" cy="1307690"/>
          </a:xfrm>
          <a:prstGeom prst="donut">
            <a:avLst>
              <a:gd name="adj" fmla="val 63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2AFAD68D-7D9E-82D5-4CA3-C3729EEC4B4B}"/>
              </a:ext>
            </a:extLst>
          </p:cNvPr>
          <p:cNvPicPr>
            <a:picLocks noChangeAspect="1"/>
          </p:cNvPicPr>
          <p:nvPr/>
        </p:nvPicPr>
        <p:blipFill>
          <a:blip r:embed="rId4"/>
          <a:srcRect b="28430"/>
          <a:stretch/>
        </p:blipFill>
        <p:spPr>
          <a:xfrm>
            <a:off x="8414675" y="3105539"/>
            <a:ext cx="3514107" cy="1400940"/>
          </a:xfrm>
          <a:prstGeom prst="rect">
            <a:avLst/>
          </a:prstGeom>
        </p:spPr>
      </p:pic>
    </p:spTree>
    <p:extLst>
      <p:ext uri="{BB962C8B-B14F-4D97-AF65-F5344CB8AC3E}">
        <p14:creationId xmlns:p14="http://schemas.microsoft.com/office/powerpoint/2010/main" val="4036338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FBF31-CEA9-0AB4-3C64-FC1CD9AA1A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725DF38-BB60-0524-466A-E0FC1DB0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EF4E378B-BCA0-8E08-C1F4-694AB8467FBC}"/>
              </a:ext>
            </a:extLst>
          </p:cNvPr>
          <p:cNvSpPr txBox="1"/>
          <p:nvPr/>
        </p:nvSpPr>
        <p:spPr>
          <a:xfrm>
            <a:off x="1256962" y="203406"/>
            <a:ext cx="6117231"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dirty="0">
                <a:effectLst/>
                <a:latin typeface="Calibri"/>
                <a:ea typeface="Times New Roman" panose="02020603050405020304" pitchFamily="18" charset="0"/>
                <a:cs typeface="Times New Roman"/>
              </a:rPr>
              <a:t>Miles Review- </a:t>
            </a:r>
            <a:r>
              <a:rPr lang="en-US" sz="2800" b="1" dirty="0">
                <a:latin typeface="Calibri"/>
                <a:ea typeface="Times New Roman" panose="02020603050405020304" pitchFamily="18" charset="0"/>
                <a:cs typeface="Times New Roman"/>
              </a:rPr>
              <a:t>HQ</a:t>
            </a:r>
            <a:r>
              <a:rPr lang="en-US" sz="2800" b="1" dirty="0">
                <a:effectLst/>
                <a:latin typeface="Calibri"/>
                <a:ea typeface="Times New Roman" panose="02020603050405020304" pitchFamily="18" charset="0"/>
                <a:cs typeface="Times New Roman"/>
              </a:rPr>
              <a:t> Concerns</a:t>
            </a:r>
          </a:p>
          <a:p>
            <a:br>
              <a:rPr lang="en-US" sz="1800" b="1" dirty="0">
                <a:effectLst/>
                <a:latin typeface="Times New Roman" panose="02020603050405020304" pitchFamily="18" charset="0"/>
                <a:ea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51CE6A7D-ACA6-A43E-7A85-7ADDDBA2BF8E}"/>
              </a:ext>
            </a:extLst>
          </p:cNvPr>
          <p:cNvPicPr>
            <a:picLocks noChangeAspect="1"/>
          </p:cNvPicPr>
          <p:nvPr/>
        </p:nvPicPr>
        <p:blipFill>
          <a:blip r:embed="rId3"/>
          <a:stretch>
            <a:fillRect/>
          </a:stretch>
        </p:blipFill>
        <p:spPr>
          <a:xfrm>
            <a:off x="587148" y="4405230"/>
            <a:ext cx="4725059" cy="1695687"/>
          </a:xfrm>
          <a:prstGeom prst="rect">
            <a:avLst/>
          </a:prstGeom>
        </p:spPr>
      </p:pic>
      <p:sp>
        <p:nvSpPr>
          <p:cNvPr id="9" name="TextBox 8">
            <a:extLst>
              <a:ext uri="{FF2B5EF4-FFF2-40B4-BE49-F238E27FC236}">
                <a16:creationId xmlns:a16="http://schemas.microsoft.com/office/drawing/2014/main" id="{B10729A8-D452-7887-3C0D-02F7E83BA429}"/>
              </a:ext>
            </a:extLst>
          </p:cNvPr>
          <p:cNvSpPr txBox="1"/>
          <p:nvPr/>
        </p:nvSpPr>
        <p:spPr>
          <a:xfrm>
            <a:off x="1062107" y="711911"/>
            <a:ext cx="9320981" cy="3693319"/>
          </a:xfrm>
          <a:prstGeom prst="rect">
            <a:avLst/>
          </a:prstGeom>
          <a:noFill/>
        </p:spPr>
        <p:txBody>
          <a:bodyPr wrap="square" rtlCol="0">
            <a:spAutoFit/>
          </a:bodyPr>
          <a:lstStyle/>
          <a:p>
            <a:r>
              <a:rPr lang="en-US" dirty="0"/>
              <a:t>You may also get a flag if your vehicle has </a:t>
            </a:r>
            <a:r>
              <a:rPr lang="en-US" dirty="0">
                <a:highlight>
                  <a:srgbClr val="FFFF00"/>
                </a:highlight>
              </a:rPr>
              <a:t>driven 0 miles </a:t>
            </a:r>
            <a:r>
              <a:rPr lang="en-US" dirty="0"/>
              <a:t>in a given month. </a:t>
            </a:r>
          </a:p>
          <a:p>
            <a:endParaRPr lang="en-US" dirty="0"/>
          </a:p>
          <a:p>
            <a:r>
              <a:rPr lang="en-US" dirty="0"/>
              <a:t>Please provide an accurate reason for why this vehicle was not utilized.</a:t>
            </a:r>
          </a:p>
          <a:p>
            <a:endParaRPr lang="en-US" dirty="0"/>
          </a:p>
          <a:p>
            <a:r>
              <a:rPr lang="en-US" dirty="0"/>
              <a:t>Excessively Low utilization may require the vehicle to be turned in. *** </a:t>
            </a:r>
          </a:p>
          <a:p>
            <a:endParaRPr lang="en-US" dirty="0"/>
          </a:p>
          <a:p>
            <a:r>
              <a:rPr lang="en-US" dirty="0"/>
              <a:t>Confirmed is </a:t>
            </a:r>
            <a:r>
              <a:rPr lang="en-US" b="1" u="sng" dirty="0"/>
              <a:t>not</a:t>
            </a:r>
            <a:r>
              <a:rPr lang="en-US" dirty="0"/>
              <a:t> a valid response. </a:t>
            </a:r>
          </a:p>
          <a:p>
            <a:endParaRPr lang="en-US" dirty="0"/>
          </a:p>
          <a:p>
            <a:r>
              <a:rPr lang="en-US" dirty="0"/>
              <a:t>Example: </a:t>
            </a:r>
          </a:p>
          <a:p>
            <a:r>
              <a:rPr lang="en-US" dirty="0"/>
              <a:t>Vehicle in Shop- Waiting on part</a:t>
            </a:r>
          </a:p>
          <a:p>
            <a:r>
              <a:rPr lang="en-US" dirty="0"/>
              <a:t>Vehicle in Accident</a:t>
            </a:r>
          </a:p>
          <a:p>
            <a:r>
              <a:rPr lang="en-US" dirty="0"/>
              <a:t>Vehicle driven but not fueled</a:t>
            </a:r>
          </a:p>
          <a:p>
            <a:r>
              <a:rPr lang="en-US" dirty="0"/>
              <a:t>Vehicle not needed for mission</a:t>
            </a:r>
          </a:p>
        </p:txBody>
      </p:sp>
    </p:spTree>
    <p:extLst>
      <p:ext uri="{BB962C8B-B14F-4D97-AF65-F5344CB8AC3E}">
        <p14:creationId xmlns:p14="http://schemas.microsoft.com/office/powerpoint/2010/main" val="39954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16114" y="4878253"/>
            <a:ext cx="2472673" cy="1390878"/>
          </a:xfrm>
          <a:prstGeom prst="rect">
            <a:avLst/>
          </a:prstGeom>
          <a:noFill/>
        </p:spPr>
      </p:pic>
      <p:sp>
        <p:nvSpPr>
          <p:cNvPr id="4" name="TextBox 3">
            <a:extLst>
              <a:ext uri="{FF2B5EF4-FFF2-40B4-BE49-F238E27FC236}">
                <a16:creationId xmlns:a16="http://schemas.microsoft.com/office/drawing/2014/main" id="{EDBD134A-8504-D5B9-586B-462C5365CED8}"/>
              </a:ext>
            </a:extLst>
          </p:cNvPr>
          <p:cNvSpPr txBox="1"/>
          <p:nvPr/>
        </p:nvSpPr>
        <p:spPr>
          <a:xfrm>
            <a:off x="1423992" y="805176"/>
            <a:ext cx="9338452" cy="5170646"/>
          </a:xfrm>
          <a:prstGeom prst="rect">
            <a:avLst/>
          </a:prstGeom>
          <a:noFill/>
        </p:spPr>
        <p:txBody>
          <a:bodyPr wrap="square" lIns="91440" tIns="45720" rIns="91440" bIns="45720" anchor="t">
            <a:spAutoFit/>
          </a:bodyPr>
          <a:lstStyle/>
          <a:p>
            <a:pPr marR="0" lvl="0">
              <a:spcBef>
                <a:spcPts val="0"/>
              </a:spcBef>
              <a:spcAft>
                <a:spcPts val="0"/>
              </a:spcAft>
            </a:pPr>
            <a:r>
              <a:rPr lang="en-US" sz="2800" b="1" dirty="0">
                <a:solidFill>
                  <a:srgbClr val="252424"/>
                </a:solidFill>
                <a:ea typeface="Calibri" panose="020F0502020204030204" pitchFamily="34" charset="0"/>
              </a:rPr>
              <a:t>For Assistance (Contact Us)</a:t>
            </a:r>
          </a:p>
          <a:p>
            <a:pPr marR="0" lvl="0">
              <a:spcBef>
                <a:spcPts val="0"/>
              </a:spcBef>
              <a:spcAft>
                <a:spcPts val="0"/>
              </a:spcAft>
            </a:pPr>
            <a:endParaRPr lang="en-US" sz="2800" b="1" dirty="0">
              <a:solidFill>
                <a:srgbClr val="252424"/>
              </a:solidFill>
              <a:ea typeface="Calibri" panose="020F0502020204030204" pitchFamily="34" charset="0"/>
            </a:endParaRPr>
          </a:p>
          <a:p>
            <a:pPr marR="0" lvl="0">
              <a:spcBef>
                <a:spcPts val="0"/>
              </a:spcBef>
              <a:spcAft>
                <a:spcPts val="0"/>
              </a:spcAft>
            </a:pPr>
            <a:r>
              <a:rPr lang="en-US" sz="2000" dirty="0">
                <a:solidFill>
                  <a:srgbClr val="252424"/>
                </a:solidFill>
                <a:ea typeface="Calibri" panose="020F0502020204030204" pitchFamily="34" charset="0"/>
              </a:rPr>
              <a:t>For general system/login ID/password issues:</a:t>
            </a:r>
            <a:endParaRPr lang="en-US" sz="2000" dirty="0">
              <a:solidFill>
                <a:srgbClr val="252424"/>
              </a:solidFill>
              <a:ea typeface="Calibri" panose="020F0502020204030204" pitchFamily="34" charset="0"/>
              <a:cs typeface="Calibri"/>
            </a:endParaRPr>
          </a:p>
          <a:p>
            <a:pPr marL="742950" lvl="1" indent="-285750">
              <a:buFont typeface="Arial" panose="020B0604020202020204" pitchFamily="34" charset="0"/>
              <a:buChar char="•"/>
            </a:pPr>
            <a:r>
              <a:rPr lang="en-US" sz="2000" dirty="0">
                <a:solidFill>
                  <a:srgbClr val="252424"/>
                </a:solidFill>
                <a:ea typeface="Calibri" panose="020F0502020204030204" pitchFamily="34" charset="0"/>
                <a:hlinkClick r:id="rId3"/>
              </a:rPr>
              <a:t>support@netdigitalsolutions.com</a:t>
            </a:r>
            <a:endParaRPr lang="en-US" sz="2000" dirty="0">
              <a:solidFill>
                <a:srgbClr val="252424"/>
              </a:solidFill>
              <a:ea typeface="Calibri" panose="020F0502020204030204" pitchFamily="34" charset="0"/>
              <a:cs typeface="Calibri"/>
            </a:endParaRPr>
          </a:p>
          <a:p>
            <a:pPr marL="742950" lvl="1" indent="-285750">
              <a:buFont typeface="Arial" panose="020B0604020202020204" pitchFamily="34" charset="0"/>
              <a:buChar char="•"/>
            </a:pPr>
            <a:endParaRPr lang="en-US" sz="2000" dirty="0">
              <a:solidFill>
                <a:srgbClr val="252424"/>
              </a:solidFill>
              <a:ea typeface="Calibri" panose="020F0502020204030204" pitchFamily="34" charset="0"/>
              <a:cs typeface="Calibri"/>
            </a:endParaRPr>
          </a:p>
          <a:p>
            <a:r>
              <a:rPr lang="en-US" sz="2000" dirty="0">
                <a:solidFill>
                  <a:srgbClr val="252424"/>
                </a:solidFill>
                <a:ea typeface="Calibri" panose="020F0502020204030204" pitchFamily="34" charset="0"/>
              </a:rPr>
              <a:t>OASAM BOC Fleet Management Program</a:t>
            </a:r>
            <a:endParaRPr lang="en-US" sz="2000" dirty="0">
              <a:solidFill>
                <a:srgbClr val="252424"/>
              </a:solidFill>
              <a:ea typeface="Calibri" panose="020F0502020204030204" pitchFamily="34" charset="0"/>
              <a:cs typeface="Calibri"/>
            </a:endParaRPr>
          </a:p>
          <a:p>
            <a:pPr marL="742950" lvl="1" indent="-285750">
              <a:buFont typeface="Arial" panose="020B0604020202020204" pitchFamily="34" charset="0"/>
              <a:buChar char="•"/>
            </a:pPr>
            <a:r>
              <a:rPr lang="en-US" sz="2000" dirty="0">
                <a:solidFill>
                  <a:srgbClr val="252424"/>
                </a:solidFill>
                <a:ea typeface="Calibri" panose="020F0502020204030204" pitchFamily="34" charset="0"/>
                <a:hlinkClick r:id="rId4"/>
              </a:rPr>
              <a:t>zzPPMO-FleetManagement@dol.gov</a:t>
            </a:r>
            <a:endParaRPr lang="en-US" sz="2000" dirty="0">
              <a:solidFill>
                <a:srgbClr val="252424"/>
              </a:solidFill>
              <a:ea typeface="Calibri" panose="020F0502020204030204" pitchFamily="34" charset="0"/>
            </a:endParaRPr>
          </a:p>
          <a:p>
            <a:pPr marL="742950" lvl="1" indent="-285750">
              <a:buFont typeface="Arial" panose="020B0604020202020204" pitchFamily="34" charset="0"/>
              <a:buChar char="•"/>
            </a:pPr>
            <a:r>
              <a:rPr lang="en-US" sz="2000" dirty="0">
                <a:solidFill>
                  <a:srgbClr val="252424"/>
                </a:solidFill>
                <a:ea typeface="Calibri" panose="020F0502020204030204" pitchFamily="34" charset="0"/>
                <a:cs typeface="Calibri"/>
                <a:hlinkClick r:id="rId5"/>
              </a:rPr>
              <a:t>cevasco.joseph.a@dol.gov</a:t>
            </a:r>
            <a:endParaRPr lang="en-US" sz="2000" dirty="0">
              <a:solidFill>
                <a:srgbClr val="252424"/>
              </a:solidFill>
              <a:ea typeface="Calibri" panose="020F0502020204030204" pitchFamily="34" charset="0"/>
              <a:cs typeface="Calibri"/>
            </a:endParaRPr>
          </a:p>
          <a:p>
            <a:pPr marL="742950" lvl="1" indent="-285750">
              <a:buFont typeface="Arial" panose="020B0604020202020204" pitchFamily="34" charset="0"/>
              <a:buChar char="•"/>
            </a:pPr>
            <a:r>
              <a:rPr lang="en-US" sz="2000" dirty="0">
                <a:solidFill>
                  <a:srgbClr val="252424"/>
                </a:solidFill>
                <a:ea typeface="Calibri" panose="020F0502020204030204" pitchFamily="34" charset="0"/>
                <a:cs typeface="Calibri"/>
                <a:hlinkClick r:id="rId6"/>
              </a:rPr>
              <a:t>butler.brianna.k@dol.gov</a:t>
            </a:r>
            <a:r>
              <a:rPr lang="en-US" sz="2000" dirty="0">
                <a:solidFill>
                  <a:srgbClr val="252424"/>
                </a:solidFill>
                <a:ea typeface="Calibri" panose="020F0502020204030204" pitchFamily="34" charset="0"/>
                <a:cs typeface="Calibri"/>
              </a:rPr>
              <a:t>  </a:t>
            </a:r>
          </a:p>
          <a:p>
            <a:pPr marL="742950" lvl="1" indent="-285750">
              <a:buFont typeface="Arial" panose="020B0604020202020204" pitchFamily="34" charset="0"/>
              <a:buChar char="•"/>
            </a:pPr>
            <a:endParaRPr lang="en-US" sz="2000" dirty="0">
              <a:solidFill>
                <a:srgbClr val="252424"/>
              </a:solidFill>
              <a:ea typeface="Calibri" panose="020F0502020204030204" pitchFamily="34" charset="0"/>
              <a:cs typeface="Calibri"/>
            </a:endParaRPr>
          </a:p>
          <a:p>
            <a:pPr marL="742950" lvl="1" indent="-285750">
              <a:buFont typeface="Arial" panose="020B0604020202020204" pitchFamily="34" charset="0"/>
              <a:buChar char="•"/>
            </a:pPr>
            <a:endParaRPr lang="en-US" sz="2000" dirty="0">
              <a:solidFill>
                <a:srgbClr val="252424"/>
              </a:solidFill>
              <a:ea typeface="Calibri" panose="020F0502020204030204" pitchFamily="34" charset="0"/>
              <a:cs typeface="Calibri"/>
            </a:endParaRPr>
          </a:p>
          <a:p>
            <a:pPr lvl="1"/>
            <a:endParaRPr lang="en-US" sz="2000" dirty="0">
              <a:solidFill>
                <a:srgbClr val="252424"/>
              </a:solidFill>
              <a:ea typeface="Calibri" panose="020F0502020204030204" pitchFamily="34" charset="0"/>
              <a:cs typeface="Calibri"/>
            </a:endParaRPr>
          </a:p>
          <a:p>
            <a:pPr lvl="1"/>
            <a:endParaRPr lang="en-US" sz="2000" dirty="0">
              <a:solidFill>
                <a:srgbClr val="252424"/>
              </a:solidFill>
              <a:ea typeface="Calibri" panose="020F0502020204030204" pitchFamily="34" charset="0"/>
              <a:cs typeface="Calibri"/>
            </a:endParaRPr>
          </a:p>
          <a:p>
            <a:pPr marL="742950" lvl="1" indent="-285750">
              <a:buFont typeface="Arial" panose="020B0604020202020204" pitchFamily="34" charset="0"/>
              <a:buChar char="•"/>
            </a:pPr>
            <a:endParaRPr lang="en-US" dirty="0">
              <a:solidFill>
                <a:srgbClr val="252424"/>
              </a:solidFill>
              <a:ea typeface="Calibri" panose="020F0502020204030204" pitchFamily="34" charset="0"/>
            </a:endParaRPr>
          </a:p>
          <a:p>
            <a:pPr marR="0" lvl="0">
              <a:spcBef>
                <a:spcPts val="0"/>
              </a:spcBef>
              <a:spcAft>
                <a:spcPts val="0"/>
              </a:spcAft>
            </a:pPr>
            <a:endParaRPr lang="en-US" dirty="0">
              <a:solidFill>
                <a:srgbClr val="252424"/>
              </a:solidFill>
              <a:ea typeface="Calibri" panose="020F0502020204030204" pitchFamily="34" charset="0"/>
            </a:endParaRPr>
          </a:p>
          <a:p>
            <a:pPr marL="285750" marR="0" lvl="0" indent="-285750">
              <a:spcBef>
                <a:spcPts val="0"/>
              </a:spcBef>
              <a:spcAft>
                <a:spcPts val="0"/>
              </a:spcAft>
              <a:buFont typeface="Arial" panose="020B0604020202020204" pitchFamily="34" charset="0"/>
              <a:buChar char="•"/>
            </a:pPr>
            <a:endParaRPr lang="en-US" dirty="0">
              <a:solidFill>
                <a:srgbClr val="252424"/>
              </a:solidFill>
              <a:ea typeface="Calibri" panose="020F0502020204030204" pitchFamily="34" charset="0"/>
            </a:endParaRPr>
          </a:p>
        </p:txBody>
      </p:sp>
      <p:pic>
        <p:nvPicPr>
          <p:cNvPr id="5" name="Picture 4">
            <a:extLst>
              <a:ext uri="{FF2B5EF4-FFF2-40B4-BE49-F238E27FC236}">
                <a16:creationId xmlns:a16="http://schemas.microsoft.com/office/drawing/2014/main" id="{8DD315A3-C907-5FBA-D5C2-E59BFF3CE4F2}"/>
              </a:ext>
            </a:extLst>
          </p:cNvPr>
          <p:cNvPicPr>
            <a:picLocks noChangeAspect="1"/>
          </p:cNvPicPr>
          <p:nvPr/>
        </p:nvPicPr>
        <p:blipFill>
          <a:blip r:embed="rId7"/>
          <a:stretch>
            <a:fillRect/>
          </a:stretch>
        </p:blipFill>
        <p:spPr>
          <a:xfrm>
            <a:off x="7195990" y="1759836"/>
            <a:ext cx="724444" cy="708731"/>
          </a:xfrm>
          <a:prstGeom prst="rect">
            <a:avLst/>
          </a:prstGeom>
        </p:spPr>
      </p:pic>
    </p:spTree>
    <p:extLst>
      <p:ext uri="{BB962C8B-B14F-4D97-AF65-F5344CB8AC3E}">
        <p14:creationId xmlns:p14="http://schemas.microsoft.com/office/powerpoint/2010/main" val="1850858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C8381-EE78-3894-C674-4F4565D4F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3F7B3F96-6099-5BF8-B204-108B13A13677}"/>
              </a:ext>
            </a:extLst>
          </p:cNvPr>
          <p:cNvSpPr txBox="1"/>
          <p:nvPr/>
        </p:nvSpPr>
        <p:spPr>
          <a:xfrm>
            <a:off x="638297" y="108430"/>
            <a:ext cx="5794931"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dirty="0">
                <a:effectLst/>
                <a:latin typeface="Calibri"/>
                <a:ea typeface="Times New Roman" panose="02020603050405020304" pitchFamily="18" charset="0"/>
                <a:cs typeface="Times New Roman"/>
              </a:rPr>
              <a:t>Operational Cost for Agency Owned</a:t>
            </a:r>
          </a:p>
          <a:p>
            <a:br>
              <a:rPr lang="en-US" sz="1800" b="1" dirty="0">
                <a:effectLst/>
                <a:latin typeface="Times New Roman" panose="02020603050405020304" pitchFamily="18" charset="0"/>
                <a:ea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AE7062F8-B167-0634-119E-DF88F6061C42}"/>
              </a:ext>
            </a:extLst>
          </p:cNvPr>
          <p:cNvPicPr>
            <a:picLocks noChangeAspect="1"/>
          </p:cNvPicPr>
          <p:nvPr/>
        </p:nvPicPr>
        <p:blipFill rotWithShape="1">
          <a:blip r:embed="rId3"/>
          <a:srcRect b="21163"/>
          <a:stretch/>
        </p:blipFill>
        <p:spPr>
          <a:xfrm>
            <a:off x="1356004" y="837357"/>
            <a:ext cx="1021089" cy="2314356"/>
          </a:xfrm>
          <a:prstGeom prst="rect">
            <a:avLst/>
          </a:prstGeom>
        </p:spPr>
      </p:pic>
      <p:pic>
        <p:nvPicPr>
          <p:cNvPr id="9" name="Picture 8">
            <a:extLst>
              <a:ext uri="{FF2B5EF4-FFF2-40B4-BE49-F238E27FC236}">
                <a16:creationId xmlns:a16="http://schemas.microsoft.com/office/drawing/2014/main" id="{EC515C3F-D77E-5D9C-5654-BCC13B02E220}"/>
              </a:ext>
            </a:extLst>
          </p:cNvPr>
          <p:cNvPicPr>
            <a:picLocks noChangeAspect="1"/>
          </p:cNvPicPr>
          <p:nvPr/>
        </p:nvPicPr>
        <p:blipFill rotWithShape="1">
          <a:blip r:embed="rId4"/>
          <a:srcRect t="4735" b="46540"/>
          <a:stretch/>
        </p:blipFill>
        <p:spPr>
          <a:xfrm>
            <a:off x="2986846" y="910686"/>
            <a:ext cx="7468642" cy="2167697"/>
          </a:xfrm>
          <a:prstGeom prst="rect">
            <a:avLst/>
          </a:prstGeom>
        </p:spPr>
      </p:pic>
      <p:sp>
        <p:nvSpPr>
          <p:cNvPr id="14" name="TextBox 13">
            <a:extLst>
              <a:ext uri="{FF2B5EF4-FFF2-40B4-BE49-F238E27FC236}">
                <a16:creationId xmlns:a16="http://schemas.microsoft.com/office/drawing/2014/main" id="{C804524D-21B5-423D-6AC9-AC07ABB71BBD}"/>
              </a:ext>
            </a:extLst>
          </p:cNvPr>
          <p:cNvSpPr txBox="1"/>
          <p:nvPr/>
        </p:nvSpPr>
        <p:spPr>
          <a:xfrm>
            <a:off x="1038170" y="3706288"/>
            <a:ext cx="8361862" cy="713016"/>
          </a:xfrm>
          <a:prstGeom prst="rect">
            <a:avLst/>
          </a:prstGeom>
          <a:noFill/>
        </p:spPr>
        <p:txBody>
          <a:bodyPr wrap="square">
            <a:spAutoFit/>
          </a:bodyPr>
          <a:lstStyle/>
          <a:p>
            <a:pPr marL="0" marR="0">
              <a:lnSpc>
                <a:spcPct val="115000"/>
              </a:lnSpc>
              <a:spcBef>
                <a:spcPts val="0"/>
              </a:spcBef>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FY24, our mission is to gather as much accurate information on agency owned operational costs prior to our FAST Submission.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61591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C8381-EE78-3894-C674-4F4565D4F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3F7B3F96-6099-5BF8-B204-108B13A13677}"/>
              </a:ext>
            </a:extLst>
          </p:cNvPr>
          <p:cNvSpPr txBox="1"/>
          <p:nvPr/>
        </p:nvSpPr>
        <p:spPr>
          <a:xfrm>
            <a:off x="1532266" y="533212"/>
            <a:ext cx="7364846"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dirty="0">
                <a:latin typeface="Calibri"/>
                <a:ea typeface="Times New Roman" panose="02020603050405020304" pitchFamily="18" charset="0"/>
                <a:cs typeface="Times New Roman"/>
              </a:rPr>
              <a:t>Operational Cost for Agency Owned</a:t>
            </a:r>
            <a:endParaRPr lang="en-US" sz="2800" b="1" dirty="0">
              <a:effectLst/>
              <a:latin typeface="Calibri"/>
              <a:ea typeface="Times New Roman" panose="02020603050405020304" pitchFamily="18" charset="0"/>
              <a:cs typeface="Times New Roman"/>
            </a:endParaRPr>
          </a:p>
          <a:p>
            <a:br>
              <a:rPr lang="en-US" sz="1800" b="1" dirty="0">
                <a:effectLst/>
                <a:latin typeface="Times New Roman" panose="02020603050405020304" pitchFamily="18" charset="0"/>
                <a:ea typeface="Times New Roman" panose="02020603050405020304" pitchFamily="18" charset="0"/>
              </a:rPr>
            </a:br>
            <a:endParaRPr lang="en-US" dirty="0"/>
          </a:p>
        </p:txBody>
      </p:sp>
      <p:pic>
        <p:nvPicPr>
          <p:cNvPr id="3" name="Picture 2">
            <a:extLst>
              <a:ext uri="{FF2B5EF4-FFF2-40B4-BE49-F238E27FC236}">
                <a16:creationId xmlns:a16="http://schemas.microsoft.com/office/drawing/2014/main" id="{9C32ACC4-B81B-8318-EE94-DB7EBB87BBC1}"/>
              </a:ext>
            </a:extLst>
          </p:cNvPr>
          <p:cNvPicPr>
            <a:picLocks noChangeAspect="1"/>
          </p:cNvPicPr>
          <p:nvPr/>
        </p:nvPicPr>
        <p:blipFill>
          <a:blip r:embed="rId3"/>
          <a:stretch>
            <a:fillRect/>
          </a:stretch>
        </p:blipFill>
        <p:spPr>
          <a:xfrm>
            <a:off x="1070034" y="4241304"/>
            <a:ext cx="7592008" cy="1787007"/>
          </a:xfrm>
          <a:prstGeom prst="rect">
            <a:avLst/>
          </a:prstGeom>
        </p:spPr>
      </p:pic>
      <p:sp>
        <p:nvSpPr>
          <p:cNvPr id="5" name="TextBox 4">
            <a:extLst>
              <a:ext uri="{FF2B5EF4-FFF2-40B4-BE49-F238E27FC236}">
                <a16:creationId xmlns:a16="http://schemas.microsoft.com/office/drawing/2014/main" id="{79BB14BA-902F-5E75-0D01-397F1FA16EE4}"/>
              </a:ext>
            </a:extLst>
          </p:cNvPr>
          <p:cNvSpPr txBox="1"/>
          <p:nvPr/>
        </p:nvSpPr>
        <p:spPr>
          <a:xfrm>
            <a:off x="1166326" y="3525685"/>
            <a:ext cx="8361862" cy="713016"/>
          </a:xfrm>
          <a:prstGeom prst="rect">
            <a:avLst/>
          </a:prstGeom>
          <a:noFill/>
        </p:spPr>
        <p:txBody>
          <a:bodyPr wrap="square">
            <a:spAutoFit/>
          </a:bodyPr>
          <a:lstStyle/>
          <a:p>
            <a:pPr marL="0" marR="0">
              <a:lnSpc>
                <a:spcPct val="115000"/>
              </a:lnSpc>
              <a:spcBef>
                <a:spcPts val="0"/>
              </a:spcBef>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If there is no operational costs for that particular month, be sure to enter a comment explaining why.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9BE68C6-DF90-F3F6-3867-55F27A363DF2}"/>
              </a:ext>
            </a:extLst>
          </p:cNvPr>
          <p:cNvPicPr>
            <a:picLocks noChangeAspect="1"/>
          </p:cNvPicPr>
          <p:nvPr/>
        </p:nvPicPr>
        <p:blipFill>
          <a:blip r:embed="rId4"/>
          <a:stretch>
            <a:fillRect/>
          </a:stretch>
        </p:blipFill>
        <p:spPr>
          <a:xfrm>
            <a:off x="1166326" y="1086889"/>
            <a:ext cx="7909248" cy="2241627"/>
          </a:xfrm>
          <a:prstGeom prst="rect">
            <a:avLst/>
          </a:prstGeom>
        </p:spPr>
      </p:pic>
    </p:spTree>
    <p:extLst>
      <p:ext uri="{BB962C8B-B14F-4D97-AF65-F5344CB8AC3E}">
        <p14:creationId xmlns:p14="http://schemas.microsoft.com/office/powerpoint/2010/main" val="1475409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5766F1-D9BB-F950-6004-11C57597FEB2}"/>
              </a:ext>
            </a:extLst>
          </p:cNvPr>
          <p:cNvPicPr>
            <a:picLocks noChangeAspect="1"/>
          </p:cNvPicPr>
          <p:nvPr/>
        </p:nvPicPr>
        <p:blipFill>
          <a:blip r:embed="rId2"/>
          <a:stretch>
            <a:fillRect/>
          </a:stretch>
        </p:blipFill>
        <p:spPr>
          <a:xfrm>
            <a:off x="9530568" y="1481752"/>
            <a:ext cx="2209992" cy="1425063"/>
          </a:xfrm>
          <a:prstGeom prst="rect">
            <a:avLst/>
          </a:prstGeom>
        </p:spPr>
      </p:pic>
      <p:sp>
        <p:nvSpPr>
          <p:cNvPr id="5" name="TextBox 4">
            <a:extLst>
              <a:ext uri="{FF2B5EF4-FFF2-40B4-BE49-F238E27FC236}">
                <a16:creationId xmlns:a16="http://schemas.microsoft.com/office/drawing/2014/main" id="{814BD9FB-BA76-A7D2-A94C-D94597B880B9}"/>
              </a:ext>
            </a:extLst>
          </p:cNvPr>
          <p:cNvSpPr txBox="1"/>
          <p:nvPr/>
        </p:nvSpPr>
        <p:spPr>
          <a:xfrm>
            <a:off x="1327491" y="4238121"/>
            <a:ext cx="6097554" cy="1200329"/>
          </a:xfrm>
          <a:prstGeom prst="rect">
            <a:avLst/>
          </a:prstGeom>
          <a:noFill/>
        </p:spPr>
        <p:txBody>
          <a:bodyPr wrap="square" lIns="91440" tIns="45720" rIns="91440" bIns="45720" anchor="t">
            <a:spAutoFit/>
          </a:bodyPr>
          <a:lstStyle/>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The garaged address is required for FAST submission</a:t>
            </a: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A suggested address will populate, if one exists.</a:t>
            </a:r>
          </a:p>
          <a:p>
            <a:pPr marL="342900" indent="-342900">
              <a:buFont typeface="Symbol" panose="05050102010706020507" pitchFamily="18" charset="2"/>
              <a:buChar char=""/>
            </a:pPr>
            <a:r>
              <a:rPr lang="en-US" sz="1800">
                <a:effectLst/>
                <a:latin typeface="Calibri"/>
                <a:ea typeface="Times New Roman" panose="02020603050405020304" pitchFamily="18" charset="0"/>
                <a:cs typeface="Calibri"/>
              </a:rPr>
              <a:t>Either confirm the suggested address or</a:t>
            </a:r>
            <a:r>
              <a:rPr lang="en-US">
                <a:latin typeface="Calibri"/>
                <a:ea typeface="Times New Roman" panose="02020603050405020304" pitchFamily="18" charset="0"/>
                <a:cs typeface="Calibri"/>
              </a:rPr>
              <a:t> </a:t>
            </a:r>
            <a:endParaRPr lang="en-US" sz="1800">
              <a:effectLst/>
              <a:latin typeface="Calibri"/>
              <a:ea typeface="Times New Roman" panose="02020603050405020304" pitchFamily="18" charset="0"/>
              <a:cs typeface="Calibri"/>
            </a:endParaRP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Type in a new address with extra attention to detail</a:t>
            </a:r>
          </a:p>
        </p:txBody>
      </p:sp>
      <p:pic>
        <p:nvPicPr>
          <p:cNvPr id="6" name="Picture 5" descr="Graphical user interface, application&#10;&#10;Description automatically generated">
            <a:extLst>
              <a:ext uri="{FF2B5EF4-FFF2-40B4-BE49-F238E27FC236}">
                <a16:creationId xmlns:a16="http://schemas.microsoft.com/office/drawing/2014/main" id="{0EB77DFD-D3A1-430C-0E17-B81CE3121A23}"/>
              </a:ext>
            </a:extLst>
          </p:cNvPr>
          <p:cNvPicPr>
            <a:picLocks noChangeAspect="1"/>
          </p:cNvPicPr>
          <p:nvPr/>
        </p:nvPicPr>
        <p:blipFill>
          <a:blip r:embed="rId3"/>
          <a:stretch>
            <a:fillRect/>
          </a:stretch>
        </p:blipFill>
        <p:spPr>
          <a:xfrm>
            <a:off x="1329250" y="1570262"/>
            <a:ext cx="7787640" cy="2625678"/>
          </a:xfrm>
          <a:prstGeom prst="rect">
            <a:avLst/>
          </a:prstGeom>
        </p:spPr>
      </p:pic>
      <p:pic>
        <p:nvPicPr>
          <p:cNvPr id="7" name="Picture 6">
            <a:extLst>
              <a:ext uri="{FF2B5EF4-FFF2-40B4-BE49-F238E27FC236}">
                <a16:creationId xmlns:a16="http://schemas.microsoft.com/office/drawing/2014/main" id="{2026B224-FF35-4104-E473-57A4734E1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532150" y="4985367"/>
            <a:ext cx="2472673" cy="1390878"/>
          </a:xfrm>
          <a:prstGeom prst="rect">
            <a:avLst/>
          </a:prstGeom>
          <a:noFill/>
        </p:spPr>
      </p:pic>
      <p:sp>
        <p:nvSpPr>
          <p:cNvPr id="8" name="TextBox 7">
            <a:extLst>
              <a:ext uri="{FF2B5EF4-FFF2-40B4-BE49-F238E27FC236}">
                <a16:creationId xmlns:a16="http://schemas.microsoft.com/office/drawing/2014/main" id="{2F13EE48-0418-173C-E133-CBAB0FF6B3C4}"/>
              </a:ext>
            </a:extLst>
          </p:cNvPr>
          <p:cNvSpPr txBox="1"/>
          <p:nvPr/>
        </p:nvSpPr>
        <p:spPr>
          <a:xfrm>
            <a:off x="1330357" y="369725"/>
            <a:ext cx="5913408" cy="530594"/>
          </a:xfrm>
          <a:prstGeom prst="rect">
            <a:avLst/>
          </a:prstGeom>
          <a:noFill/>
        </p:spPr>
        <p:txBody>
          <a:bodyPr wrap="square" lIns="91440" tIns="45720" rIns="91440" bIns="45720" anchor="t">
            <a:spAutoFit/>
          </a:bodyPr>
          <a:lstStyle/>
          <a:p>
            <a:pPr>
              <a:lnSpc>
                <a:spcPct val="107000"/>
              </a:lnSpc>
              <a:spcBef>
                <a:spcPts val="200"/>
              </a:spcBef>
            </a:pPr>
            <a:r>
              <a:rPr lang="en-US" sz="2800" b="1">
                <a:latin typeface="Calibri"/>
                <a:ea typeface="Times New Roman" panose="02020603050405020304" pitchFamily="18" charset="0"/>
                <a:cs typeface="Times New Roman"/>
              </a:rPr>
              <a:t>Missing Address</a:t>
            </a:r>
            <a:endParaRPr lang="en-US" b="1">
              <a:latin typeface="Times New Roman"/>
              <a:ea typeface="Calibri"/>
            </a:endParaRPr>
          </a:p>
        </p:txBody>
      </p:sp>
    </p:spTree>
    <p:extLst>
      <p:ext uri="{BB962C8B-B14F-4D97-AF65-F5344CB8AC3E}">
        <p14:creationId xmlns:p14="http://schemas.microsoft.com/office/powerpoint/2010/main" val="271461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A73A0-2756-2149-6A2B-4370301A34BA}"/>
              </a:ext>
            </a:extLst>
          </p:cNvPr>
          <p:cNvPicPr>
            <a:picLocks noChangeAspect="1"/>
          </p:cNvPicPr>
          <p:nvPr/>
        </p:nvPicPr>
        <p:blipFill>
          <a:blip r:embed="rId2"/>
          <a:stretch>
            <a:fillRect/>
          </a:stretch>
        </p:blipFill>
        <p:spPr>
          <a:xfrm>
            <a:off x="8714263" y="1289974"/>
            <a:ext cx="2209992" cy="1219415"/>
          </a:xfrm>
          <a:prstGeom prst="rect">
            <a:avLst/>
          </a:prstGeom>
        </p:spPr>
      </p:pic>
      <p:sp>
        <p:nvSpPr>
          <p:cNvPr id="4" name="TextBox 3">
            <a:extLst>
              <a:ext uri="{FF2B5EF4-FFF2-40B4-BE49-F238E27FC236}">
                <a16:creationId xmlns:a16="http://schemas.microsoft.com/office/drawing/2014/main" id="{4AF8A9FD-5081-0FEA-F90F-4FAAD4D4780B}"/>
              </a:ext>
            </a:extLst>
          </p:cNvPr>
          <p:cNvSpPr txBox="1"/>
          <p:nvPr/>
        </p:nvSpPr>
        <p:spPr>
          <a:xfrm>
            <a:off x="1358502" y="338778"/>
            <a:ext cx="5175844" cy="53059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latin typeface="Calibri"/>
                <a:ea typeface="Times New Roman" panose="02020603050405020304" pitchFamily="18" charset="0"/>
                <a:cs typeface="Times New Roman"/>
              </a:rPr>
              <a:t>Assignment Type</a:t>
            </a:r>
            <a:r>
              <a:rPr lang="en-US" sz="2800" b="1">
                <a:effectLst/>
                <a:latin typeface="Calibri"/>
                <a:ea typeface="Times New Roman" panose="02020603050405020304" pitchFamily="18" charset="0"/>
                <a:cs typeface="Times New Roman"/>
              </a:rPr>
              <a:t> </a:t>
            </a:r>
            <a:endParaRPr lang="en-US" b="1">
              <a:latin typeface="Times New Roman"/>
              <a:ea typeface="Calibri"/>
            </a:endParaRPr>
          </a:p>
        </p:txBody>
      </p:sp>
      <p:sp>
        <p:nvSpPr>
          <p:cNvPr id="6" name="TextBox 5">
            <a:extLst>
              <a:ext uri="{FF2B5EF4-FFF2-40B4-BE49-F238E27FC236}">
                <a16:creationId xmlns:a16="http://schemas.microsoft.com/office/drawing/2014/main" id="{65118D19-BB05-DA25-259B-13BF95832A0B}"/>
              </a:ext>
            </a:extLst>
          </p:cNvPr>
          <p:cNvSpPr txBox="1"/>
          <p:nvPr/>
        </p:nvSpPr>
        <p:spPr>
          <a:xfrm>
            <a:off x="1358502" y="3905162"/>
            <a:ext cx="6097554" cy="1200329"/>
          </a:xfrm>
          <a:prstGeom prst="rect">
            <a:avLst/>
          </a:prstGeom>
          <a:noFill/>
        </p:spPr>
        <p:txBody>
          <a:bodyPr wrap="square" lIns="91440" tIns="45720" rIns="91440" bIns="45720" anchor="t">
            <a:spAutoFit/>
          </a:bodyPr>
          <a:lstStyle/>
          <a:p>
            <a:pPr marL="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1800">
                <a:effectLst/>
                <a:latin typeface="Calibri"/>
                <a:ea typeface="Times New Roman" panose="02020603050405020304" pitchFamily="18" charset="0"/>
                <a:cs typeface="Calibri"/>
              </a:rPr>
              <a:t>Assignment type is a FAST requirement.</a:t>
            </a:r>
            <a:r>
              <a:rPr lang="en-US">
                <a:latin typeface="Calibri"/>
                <a:ea typeface="Times New Roman" panose="02020603050405020304" pitchFamily="18" charset="0"/>
                <a:cs typeface="Calibri"/>
              </a:rPr>
              <a:t> </a:t>
            </a:r>
            <a:endParaRPr lang="en-US" sz="1800">
              <a:effectLst/>
              <a:latin typeface="Calibri"/>
              <a:ea typeface="Times New Roman" panose="02020603050405020304" pitchFamily="18" charset="0"/>
              <a:cs typeface="Calibri"/>
            </a:endParaRP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Click the drop-down box and select one assignment type.</a:t>
            </a: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Click Save</a:t>
            </a:r>
          </a:p>
        </p:txBody>
      </p:sp>
      <p:pic>
        <p:nvPicPr>
          <p:cNvPr id="7" name="Picture 6">
            <a:extLst>
              <a:ext uri="{FF2B5EF4-FFF2-40B4-BE49-F238E27FC236}">
                <a16:creationId xmlns:a16="http://schemas.microsoft.com/office/drawing/2014/main" id="{334A675E-E9F2-BAFE-93D6-6EF45799B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814" y="1287007"/>
            <a:ext cx="7312251" cy="783400"/>
          </a:xfrm>
          <a:prstGeom prst="rect">
            <a:avLst/>
          </a:prstGeom>
        </p:spPr>
      </p:pic>
      <p:sp>
        <p:nvSpPr>
          <p:cNvPr id="8" name="Circle: Hollow 7">
            <a:extLst>
              <a:ext uri="{FF2B5EF4-FFF2-40B4-BE49-F238E27FC236}">
                <a16:creationId xmlns:a16="http://schemas.microsoft.com/office/drawing/2014/main" id="{0F461FD2-0EC6-19BA-75E5-BA54515387F5}"/>
              </a:ext>
            </a:extLst>
          </p:cNvPr>
          <p:cNvSpPr/>
          <p:nvPr/>
        </p:nvSpPr>
        <p:spPr>
          <a:xfrm>
            <a:off x="5079532" y="1183579"/>
            <a:ext cx="2042160" cy="563880"/>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descr="Graphical user interface, application&#10;&#10;Description automatically generated">
            <a:extLst>
              <a:ext uri="{FF2B5EF4-FFF2-40B4-BE49-F238E27FC236}">
                <a16:creationId xmlns:a16="http://schemas.microsoft.com/office/drawing/2014/main" id="{712A826F-E060-FFA5-1DEB-82AFD13DC5F0}"/>
              </a:ext>
            </a:extLst>
          </p:cNvPr>
          <p:cNvPicPr>
            <a:picLocks noChangeAspect="1"/>
          </p:cNvPicPr>
          <p:nvPr/>
        </p:nvPicPr>
        <p:blipFill rotWithShape="1">
          <a:blip r:embed="rId4"/>
          <a:srcRect l="40796" t="33910" r="41203" b="48642"/>
          <a:stretch/>
        </p:blipFill>
        <p:spPr bwMode="auto">
          <a:xfrm>
            <a:off x="1354814" y="2346168"/>
            <a:ext cx="2411983" cy="1338020"/>
          </a:xfrm>
          <a:prstGeom prst="rect">
            <a:avLst/>
          </a:prstGeom>
          <a:ln>
            <a:noFill/>
          </a:ln>
          <a:extLst>
            <a:ext uri="{53640926-AAD7-44D8-BBD7-CCE9431645EC}">
              <a14:shadowObscured xmlns:a14="http://schemas.microsoft.com/office/drawing/2010/main"/>
            </a:ext>
          </a:extLst>
        </p:spPr>
      </p:pic>
      <p:pic>
        <p:nvPicPr>
          <p:cNvPr id="10" name="Picture 9" descr="Text&#10;&#10;Description automatically generated">
            <a:extLst>
              <a:ext uri="{FF2B5EF4-FFF2-40B4-BE49-F238E27FC236}">
                <a16:creationId xmlns:a16="http://schemas.microsoft.com/office/drawing/2014/main" id="{17BF3538-FD68-947F-A6CB-C272E7369AC3}"/>
              </a:ext>
            </a:extLst>
          </p:cNvPr>
          <p:cNvPicPr>
            <a:picLocks noChangeAspect="1"/>
          </p:cNvPicPr>
          <p:nvPr/>
        </p:nvPicPr>
        <p:blipFill>
          <a:blip r:embed="rId5"/>
          <a:stretch>
            <a:fillRect/>
          </a:stretch>
        </p:blipFill>
        <p:spPr>
          <a:xfrm>
            <a:off x="4907612" y="2704036"/>
            <a:ext cx="6027420" cy="984250"/>
          </a:xfrm>
          <a:prstGeom prst="rect">
            <a:avLst/>
          </a:prstGeom>
        </p:spPr>
      </p:pic>
      <p:sp>
        <p:nvSpPr>
          <p:cNvPr id="12" name="TextBox 11">
            <a:extLst>
              <a:ext uri="{FF2B5EF4-FFF2-40B4-BE49-F238E27FC236}">
                <a16:creationId xmlns:a16="http://schemas.microsoft.com/office/drawing/2014/main" id="{5F50E3E5-3A9F-7D42-2532-BFC58C4AD392}"/>
              </a:ext>
            </a:extLst>
          </p:cNvPr>
          <p:cNvSpPr txBox="1"/>
          <p:nvPr/>
        </p:nvSpPr>
        <p:spPr>
          <a:xfrm>
            <a:off x="1229845" y="5255242"/>
            <a:ext cx="7925905" cy="615553"/>
          </a:xfrm>
          <a:prstGeom prst="rect">
            <a:avLst/>
          </a:prstGeom>
          <a:noFill/>
        </p:spPr>
        <p:txBody>
          <a:bodyPr wrap="square" lIns="91440" tIns="45720" rIns="91440" bIns="45720" anchor="t">
            <a:spAutoFit/>
          </a:bodyPr>
          <a:lstStyle/>
          <a:p>
            <a:pPr algn="ctr"/>
            <a:r>
              <a:rPr lang="en-US" sz="1600">
                <a:effectLst/>
                <a:latin typeface="Calibri"/>
                <a:ea typeface="Times New Roman" panose="02020603050405020304" pitchFamily="18" charset="0"/>
                <a:cs typeface="Calibri"/>
              </a:rPr>
              <a:t>Note: Shared: is not a commonly used assignment type. If you believe your vehicle is </a:t>
            </a:r>
            <a:r>
              <a:rPr lang="en-US" sz="1600">
                <a:latin typeface="Calibri"/>
                <a:ea typeface="Times New Roman" panose="02020603050405020304" pitchFamily="18" charset="0"/>
                <a:cs typeface="Calibri"/>
              </a:rPr>
              <a:t>shared between</a:t>
            </a:r>
            <a:r>
              <a:rPr lang="en-US" sz="1600">
                <a:effectLst/>
                <a:latin typeface="Calibri"/>
                <a:ea typeface="Times New Roman" panose="02020603050405020304" pitchFamily="18" charset="0"/>
                <a:cs typeface="Calibri"/>
              </a:rPr>
              <a:t> two different government agencies, please contact your fleet manager or PPMO.</a:t>
            </a:r>
            <a:r>
              <a:rPr lang="en-US" sz="1600">
                <a:latin typeface="Times New Roman"/>
                <a:ea typeface="Times New Roman" panose="02020603050405020304" pitchFamily="18" charset="0"/>
                <a:cs typeface="Times New Roman"/>
              </a:rPr>
              <a:t> </a:t>
            </a:r>
            <a:r>
              <a:rPr lang="en-US">
                <a:latin typeface="Times New Roman"/>
                <a:ea typeface="Times New Roman" panose="02020603050405020304" pitchFamily="18" charset="0"/>
                <a:cs typeface="Times New Roman"/>
              </a:rPr>
              <a:t> </a:t>
            </a:r>
            <a:endParaRPr lang="en-US" sz="1800">
              <a:effectLst/>
              <a:latin typeface="Times New Roman"/>
              <a:ea typeface="Times New Roman" panose="02020603050405020304" pitchFamily="18" charset="0"/>
            </a:endParaRPr>
          </a:p>
        </p:txBody>
      </p:sp>
      <p:pic>
        <p:nvPicPr>
          <p:cNvPr id="5" name="Picture 4">
            <a:extLst>
              <a:ext uri="{FF2B5EF4-FFF2-40B4-BE49-F238E27FC236}">
                <a16:creationId xmlns:a16="http://schemas.microsoft.com/office/drawing/2014/main" id="{4E67A634-5CB8-1F67-BFE8-62A4581F6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Tree>
    <p:extLst>
      <p:ext uri="{BB962C8B-B14F-4D97-AF65-F5344CB8AC3E}">
        <p14:creationId xmlns:p14="http://schemas.microsoft.com/office/powerpoint/2010/main" val="1817096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7D4E9-A643-F93D-6C6B-672D8B3C30B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2A4D81-184C-7A94-4BA8-F4804A4C0966}"/>
              </a:ext>
            </a:extLst>
          </p:cNvPr>
          <p:cNvSpPr txBox="1"/>
          <p:nvPr/>
        </p:nvSpPr>
        <p:spPr>
          <a:xfrm>
            <a:off x="2502271" y="456611"/>
            <a:ext cx="5175844" cy="53059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dirty="0">
                <a:effectLst/>
                <a:latin typeface="Calibri"/>
                <a:ea typeface="Times New Roman" panose="02020603050405020304" pitchFamily="18" charset="0"/>
                <a:cs typeface="Times New Roman"/>
              </a:rPr>
              <a:t> HQ Rejection</a:t>
            </a:r>
            <a:endParaRPr lang="en-US" b="1" dirty="0">
              <a:latin typeface="Times New Roman"/>
              <a:ea typeface="Calibri"/>
            </a:endParaRPr>
          </a:p>
        </p:txBody>
      </p:sp>
      <p:sp>
        <p:nvSpPr>
          <p:cNvPr id="6" name="TextBox 5">
            <a:extLst>
              <a:ext uri="{FF2B5EF4-FFF2-40B4-BE49-F238E27FC236}">
                <a16:creationId xmlns:a16="http://schemas.microsoft.com/office/drawing/2014/main" id="{BA34F078-35AB-7674-4A08-3406F04F7261}"/>
              </a:ext>
            </a:extLst>
          </p:cNvPr>
          <p:cNvSpPr txBox="1"/>
          <p:nvPr/>
        </p:nvSpPr>
        <p:spPr>
          <a:xfrm>
            <a:off x="1358502" y="3905162"/>
            <a:ext cx="8126610" cy="2031325"/>
          </a:xfrm>
          <a:prstGeom prst="rect">
            <a:avLst/>
          </a:prstGeom>
          <a:noFill/>
        </p:spPr>
        <p:txBody>
          <a:bodyPr wrap="square" lIns="91440" tIns="45720" rIns="91440" bIns="45720" anchor="t">
            <a:spAutoFit/>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1800" dirty="0">
                <a:effectLst/>
                <a:latin typeface="Calibri"/>
                <a:ea typeface="Times New Roman" panose="02020603050405020304" pitchFamily="18" charset="0"/>
                <a:cs typeface="Calibri"/>
              </a:rPr>
              <a:t>The HQ Rejection screen is utilized in times where specific flags may not have been addressed correctly by the user. </a:t>
            </a:r>
          </a:p>
          <a:p>
            <a:pPr marL="342900" indent="-342900">
              <a:buFont typeface="Symbol" panose="05050102010706020507" pitchFamily="18" charset="2"/>
              <a:buChar char=""/>
            </a:pPr>
            <a:r>
              <a:rPr lang="en-US" dirty="0">
                <a:latin typeface="Calibri"/>
                <a:ea typeface="Times New Roman" panose="02020603050405020304" pitchFamily="18" charset="0"/>
                <a:cs typeface="Calibri"/>
              </a:rPr>
              <a:t>For example, if the user certifies a vehicle that has negative miles, this is an error  and DOL Leadership will reject it.</a:t>
            </a:r>
          </a:p>
          <a:p>
            <a:pPr marL="342900" indent="-342900">
              <a:buFont typeface="Symbol" panose="05050102010706020507" pitchFamily="18" charset="2"/>
              <a:buChar char=""/>
            </a:pPr>
            <a:r>
              <a:rPr lang="en-US" dirty="0">
                <a:latin typeface="Calibri"/>
                <a:ea typeface="Times New Roman" panose="02020603050405020304" pitchFamily="18" charset="0"/>
                <a:cs typeface="Calibri"/>
              </a:rPr>
              <a:t>The user will need to make the necessary correction before the Rejection will disappear.  </a:t>
            </a:r>
            <a:endParaRPr lang="en-US" sz="1800" dirty="0">
              <a:effectLst/>
              <a:latin typeface="Calibri"/>
              <a:ea typeface="Times New Roman" panose="02020603050405020304" pitchFamily="18" charset="0"/>
              <a:cs typeface="Calibri"/>
            </a:endParaRPr>
          </a:p>
        </p:txBody>
      </p:sp>
      <p:pic>
        <p:nvPicPr>
          <p:cNvPr id="5" name="Picture 4">
            <a:extLst>
              <a:ext uri="{FF2B5EF4-FFF2-40B4-BE49-F238E27FC236}">
                <a16:creationId xmlns:a16="http://schemas.microsoft.com/office/drawing/2014/main" id="{1538B45F-F3AE-4492-E695-465A823A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pic>
        <p:nvPicPr>
          <p:cNvPr id="11" name="Picture 10">
            <a:extLst>
              <a:ext uri="{FF2B5EF4-FFF2-40B4-BE49-F238E27FC236}">
                <a16:creationId xmlns:a16="http://schemas.microsoft.com/office/drawing/2014/main" id="{DCF39105-908B-8B9C-CE97-67421F3D7E20}"/>
              </a:ext>
            </a:extLst>
          </p:cNvPr>
          <p:cNvPicPr>
            <a:picLocks noChangeAspect="1"/>
          </p:cNvPicPr>
          <p:nvPr/>
        </p:nvPicPr>
        <p:blipFill>
          <a:blip r:embed="rId3"/>
          <a:stretch>
            <a:fillRect/>
          </a:stretch>
        </p:blipFill>
        <p:spPr>
          <a:xfrm>
            <a:off x="7101808" y="54871"/>
            <a:ext cx="2686425" cy="1629002"/>
          </a:xfrm>
          <a:prstGeom prst="rect">
            <a:avLst/>
          </a:prstGeom>
        </p:spPr>
      </p:pic>
      <p:pic>
        <p:nvPicPr>
          <p:cNvPr id="14" name="Picture 13">
            <a:extLst>
              <a:ext uri="{FF2B5EF4-FFF2-40B4-BE49-F238E27FC236}">
                <a16:creationId xmlns:a16="http://schemas.microsoft.com/office/drawing/2014/main" id="{8C08187B-10DA-5252-2069-E24598D517E6}"/>
              </a:ext>
            </a:extLst>
          </p:cNvPr>
          <p:cNvPicPr>
            <a:picLocks noChangeAspect="1"/>
          </p:cNvPicPr>
          <p:nvPr/>
        </p:nvPicPr>
        <p:blipFill>
          <a:blip r:embed="rId4"/>
          <a:stretch>
            <a:fillRect/>
          </a:stretch>
        </p:blipFill>
        <p:spPr>
          <a:xfrm>
            <a:off x="1050758" y="1646617"/>
            <a:ext cx="10090484" cy="2413635"/>
          </a:xfrm>
          <a:prstGeom prst="rect">
            <a:avLst/>
          </a:prstGeom>
        </p:spPr>
      </p:pic>
    </p:spTree>
    <p:extLst>
      <p:ext uri="{BB962C8B-B14F-4D97-AF65-F5344CB8AC3E}">
        <p14:creationId xmlns:p14="http://schemas.microsoft.com/office/powerpoint/2010/main" val="478583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662672-0C1A-D434-2F48-2F0486DE8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32150" y="4985367"/>
            <a:ext cx="2472673" cy="1390878"/>
          </a:xfrm>
          <a:prstGeom prst="rect">
            <a:avLst/>
          </a:prstGeom>
          <a:noFill/>
        </p:spPr>
      </p:pic>
      <p:pic>
        <p:nvPicPr>
          <p:cNvPr id="4" name="Picture 3">
            <a:extLst>
              <a:ext uri="{FF2B5EF4-FFF2-40B4-BE49-F238E27FC236}">
                <a16:creationId xmlns:a16="http://schemas.microsoft.com/office/drawing/2014/main" id="{1E68F2D7-ABA4-7426-EC1F-B8B9720C43FA}"/>
              </a:ext>
            </a:extLst>
          </p:cNvPr>
          <p:cNvPicPr>
            <a:picLocks noChangeAspect="1"/>
          </p:cNvPicPr>
          <p:nvPr/>
        </p:nvPicPr>
        <p:blipFill rotWithShape="1">
          <a:blip r:embed="rId3"/>
          <a:srcRect l="7420" t="10091" r="4645" b="5345"/>
          <a:stretch/>
        </p:blipFill>
        <p:spPr>
          <a:xfrm>
            <a:off x="831554" y="1259828"/>
            <a:ext cx="1722016" cy="1066133"/>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57D8E0D-17CE-F7BE-BB44-1B57207F7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592" y="2319156"/>
            <a:ext cx="4662508" cy="2621286"/>
          </a:xfrm>
          <a:prstGeom prst="rect">
            <a:avLst/>
          </a:prstGeom>
        </p:spPr>
      </p:pic>
      <p:sp>
        <p:nvSpPr>
          <p:cNvPr id="7" name="TextBox 6">
            <a:extLst>
              <a:ext uri="{FF2B5EF4-FFF2-40B4-BE49-F238E27FC236}">
                <a16:creationId xmlns:a16="http://schemas.microsoft.com/office/drawing/2014/main" id="{C9815328-3B85-926D-43FB-A7473807EC16}"/>
              </a:ext>
            </a:extLst>
          </p:cNvPr>
          <p:cNvSpPr txBox="1"/>
          <p:nvPr/>
        </p:nvSpPr>
        <p:spPr>
          <a:xfrm>
            <a:off x="869184" y="2658900"/>
            <a:ext cx="6097554" cy="3139321"/>
          </a:xfrm>
          <a:prstGeom prst="rect">
            <a:avLst/>
          </a:prstGeom>
          <a:noFill/>
        </p:spPr>
        <p:txBody>
          <a:bodyPr wrap="square" lIns="91440" tIns="45720" rIns="91440" bIns="45720" anchor="t">
            <a:spAutoFit/>
          </a:bodyPr>
          <a:lstStyle/>
          <a:p>
            <a:pPr marL="0" marR="0">
              <a:spcBef>
                <a:spcPts val="0"/>
              </a:spcBef>
              <a:spcAft>
                <a:spcPts val="0"/>
              </a:spcAft>
            </a:pPr>
            <a:endParaRPr lang="en-US">
              <a:effectLst/>
              <a:latin typeface="Times New Roman"/>
              <a:ea typeface="Times New Roman" panose="02020603050405020304" pitchFamily="18" charset="0"/>
              <a:cs typeface="Times New Roman"/>
            </a:endParaRPr>
          </a:p>
          <a:p>
            <a:pPr marL="342900" marR="0" lvl="0" indent="-342900">
              <a:spcBef>
                <a:spcPts val="0"/>
              </a:spcBef>
              <a:spcAft>
                <a:spcPts val="0"/>
              </a:spcAft>
              <a:buFont typeface="Symbol" panose="05050102010706020507" pitchFamily="18" charset="2"/>
              <a:buChar char=""/>
            </a:pPr>
            <a:r>
              <a:rPr lang="en-US">
                <a:effectLst/>
                <a:latin typeface="Calibri"/>
                <a:ea typeface="Times New Roman" panose="02020603050405020304" pitchFamily="18" charset="0"/>
                <a:cs typeface="Calibri"/>
              </a:rPr>
              <a:t>Each month, the user should review the charges to ensure that GSA is correctly charging the agency.</a:t>
            </a:r>
          </a:p>
          <a:p>
            <a:pPr marL="342900" indent="-342900">
              <a:buFont typeface="Symbol" panose="05050102010706020507" pitchFamily="18" charset="2"/>
              <a:buChar char=""/>
            </a:pPr>
            <a:r>
              <a:rPr lang="en-US">
                <a:effectLst/>
                <a:highlight>
                  <a:srgbClr val="FFFF00"/>
                </a:highlight>
                <a:latin typeface="Calibri"/>
                <a:ea typeface="Times New Roman" panose="02020603050405020304" pitchFamily="18" charset="0"/>
                <a:cs typeface="Calibri"/>
              </a:rPr>
              <a:t>Be on the lookout for</a:t>
            </a:r>
            <a:r>
              <a:rPr lang="en-US">
                <a:highlight>
                  <a:srgbClr val="FFFF00"/>
                </a:highlight>
                <a:latin typeface="Calibri"/>
                <a:ea typeface="Times New Roman" panose="02020603050405020304" pitchFamily="18" charset="0"/>
                <a:cs typeface="Calibri"/>
              </a:rPr>
              <a:t> </a:t>
            </a:r>
            <a:endParaRPr lang="en-US">
              <a:latin typeface="Calibri"/>
              <a:ea typeface="Times New Roman" panose="02020603050405020304" pitchFamily="18" charset="0"/>
              <a:cs typeface="Times New Roman"/>
            </a:endParaRPr>
          </a:p>
          <a:p>
            <a:pPr marL="800100" marR="0" lvl="1" indent="-342900">
              <a:spcBef>
                <a:spcPts val="0"/>
              </a:spcBef>
              <a:spcAft>
                <a:spcPts val="0"/>
              </a:spcAft>
              <a:buFont typeface="Courier New" panose="05050102010706020507" pitchFamily="18" charset="2"/>
              <a:buChar char="o"/>
            </a:pPr>
            <a:r>
              <a:rPr lang="en-US">
                <a:effectLst/>
                <a:highlight>
                  <a:srgbClr val="FFFF00"/>
                </a:highlight>
                <a:latin typeface="Calibri"/>
                <a:ea typeface="Times New Roman" panose="02020603050405020304" pitchFamily="18" charset="0"/>
                <a:cs typeface="Times New Roman"/>
              </a:rPr>
              <a:t>Duplicate charges</a:t>
            </a:r>
            <a:endParaRPr lang="en-US">
              <a:effectLst/>
              <a:latin typeface="Calibri"/>
              <a:ea typeface="Times New Roman" panose="02020603050405020304" pitchFamily="18" charset="0"/>
              <a:cs typeface="Times New Roman"/>
            </a:endParaRPr>
          </a:p>
          <a:p>
            <a:pPr marL="742950" marR="0" lvl="1" indent="-285750">
              <a:spcBef>
                <a:spcPts val="0"/>
              </a:spcBef>
              <a:spcAft>
                <a:spcPts val="0"/>
              </a:spcAft>
              <a:buFont typeface="Courier New" panose="02070309020205020404" pitchFamily="49" charset="0"/>
              <a:buChar char="o"/>
            </a:pPr>
            <a:r>
              <a:rPr lang="en-US">
                <a:effectLst/>
                <a:highlight>
                  <a:srgbClr val="FFFF00"/>
                </a:highlight>
                <a:latin typeface="Calibri"/>
                <a:ea typeface="Times New Roman" panose="02020603050405020304" pitchFamily="18" charset="0"/>
                <a:cs typeface="Times New Roman"/>
              </a:rPr>
              <a:t>Charges for items that should be covered in the lease (Car wash, Oil Change, Recalls etc</a:t>
            </a:r>
            <a:r>
              <a:rPr lang="en-US">
                <a:highlight>
                  <a:srgbClr val="FFFF00"/>
                </a:highlight>
                <a:latin typeface="Calibri"/>
                <a:ea typeface="Times New Roman" panose="02020603050405020304" pitchFamily="18" charset="0"/>
                <a:cs typeface="Times New Roman"/>
              </a:rPr>
              <a:t>.)</a:t>
            </a:r>
            <a:endParaRPr lang="en-US">
              <a:effectLst/>
              <a:latin typeface="Calibri"/>
              <a:ea typeface="Times New Roman" panose="02020603050405020304" pitchFamily="18" charset="0"/>
              <a:cs typeface="Times New Roman"/>
            </a:endParaRPr>
          </a:p>
          <a:p>
            <a:pPr marL="342900" indent="-342900">
              <a:buFont typeface="Symbol" panose="05050102010706020507" pitchFamily="18" charset="2"/>
              <a:buChar char=""/>
            </a:pPr>
            <a:r>
              <a:rPr lang="en-US">
                <a:effectLst/>
                <a:latin typeface="Calibri"/>
                <a:ea typeface="Times New Roman" panose="02020603050405020304" pitchFamily="18" charset="0"/>
                <a:cs typeface="Calibri"/>
              </a:rPr>
              <a:t>If the Charge is incorrect, mark as </a:t>
            </a:r>
            <a:r>
              <a:rPr lang="en-US" b="1">
                <a:latin typeface="Calibri"/>
                <a:ea typeface="Times New Roman" panose="02020603050405020304" pitchFamily="18" charset="0"/>
                <a:cs typeface="Calibri"/>
              </a:rPr>
              <a:t>Challenged</a:t>
            </a:r>
            <a:r>
              <a:rPr lang="en-US" b="1">
                <a:effectLst/>
                <a:latin typeface="Calibri"/>
                <a:ea typeface="Times New Roman" panose="02020603050405020304" pitchFamily="18" charset="0"/>
                <a:cs typeface="Calibri"/>
              </a:rPr>
              <a:t> </a:t>
            </a:r>
            <a:r>
              <a:rPr lang="en-US">
                <a:effectLst/>
                <a:latin typeface="Calibri"/>
                <a:ea typeface="Times New Roman" panose="02020603050405020304" pitchFamily="18" charset="0"/>
                <a:cs typeface="Calibri"/>
              </a:rPr>
              <a:t>in AUTOS.</a:t>
            </a:r>
            <a:r>
              <a:rPr lang="en-US">
                <a:latin typeface="Calibri"/>
                <a:ea typeface="Times New Roman" panose="02020603050405020304" pitchFamily="18" charset="0"/>
                <a:cs typeface="Calibri"/>
              </a:rPr>
              <a:t> </a:t>
            </a:r>
            <a:endParaRPr lang="en-US">
              <a:effectLst/>
              <a:latin typeface="Times New Roman"/>
              <a:ea typeface="Times New Roman" panose="02020603050405020304" pitchFamily="18" charset="0"/>
              <a:cs typeface="Times New Roman"/>
            </a:endParaRPr>
          </a:p>
          <a:p>
            <a:pPr marL="342900" indent="-342900">
              <a:buFont typeface="Symbol" panose="05050102010706020507" pitchFamily="18" charset="2"/>
              <a:buChar char=""/>
            </a:pPr>
            <a:r>
              <a:rPr lang="en-US">
                <a:effectLst/>
                <a:latin typeface="Calibri"/>
                <a:ea typeface="Times New Roman" panose="02020603050405020304" pitchFamily="18" charset="0"/>
                <a:cs typeface="Calibri"/>
              </a:rPr>
              <a:t>Then, contact your DOL fleet manager or your FSR in order to inquire further.</a:t>
            </a:r>
            <a:r>
              <a:rPr lang="en-US">
                <a:latin typeface="Calibri"/>
                <a:ea typeface="Times New Roman" panose="02020603050405020304" pitchFamily="18" charset="0"/>
                <a:cs typeface="Calibri"/>
              </a:rPr>
              <a:t> </a:t>
            </a:r>
            <a:endParaRPr lang="en-US">
              <a:effectLst/>
              <a:latin typeface="Times New Roman"/>
              <a:ea typeface="Times New Roman" panose="02020603050405020304" pitchFamily="18" charset="0"/>
              <a:cs typeface="Times New Roman"/>
            </a:endParaRPr>
          </a:p>
          <a:p>
            <a:pPr marL="342900" indent="-342900">
              <a:buFont typeface="Symbol" panose="05050102010706020507" pitchFamily="18" charset="2"/>
              <a:buChar char=""/>
            </a:pPr>
            <a:r>
              <a:rPr lang="en-US">
                <a:effectLst/>
                <a:latin typeface="Calibri"/>
                <a:ea typeface="Times New Roman" panose="02020603050405020304" pitchFamily="18" charset="0"/>
                <a:cs typeface="Calibri"/>
              </a:rPr>
              <a:t>If the charge is correct, </a:t>
            </a:r>
            <a:r>
              <a:rPr lang="en-US" b="1">
                <a:effectLst/>
                <a:latin typeface="Calibri"/>
                <a:ea typeface="Times New Roman" panose="02020603050405020304" pitchFamily="18" charset="0"/>
                <a:cs typeface="Calibri"/>
              </a:rPr>
              <a:t>Verify in the system</a:t>
            </a:r>
            <a:r>
              <a:rPr lang="en-US">
                <a:effectLst/>
                <a:latin typeface="Calibri"/>
                <a:ea typeface="Times New Roman" panose="02020603050405020304" pitchFamily="18" charset="0"/>
                <a:cs typeface="Calibri"/>
              </a:rPr>
              <a:t>.</a:t>
            </a:r>
            <a:r>
              <a:rPr lang="en-US">
                <a:latin typeface="Calibri"/>
                <a:ea typeface="Times New Roman" panose="02020603050405020304" pitchFamily="18" charset="0"/>
                <a:cs typeface="Calibri"/>
              </a:rPr>
              <a:t> </a:t>
            </a:r>
            <a:endParaRPr lang="en-US" sz="1200">
              <a:effectLst/>
              <a:latin typeface="Times New Roman"/>
              <a:ea typeface="Times New Roman" panose="02020603050405020304" pitchFamily="18" charset="0"/>
            </a:endParaRPr>
          </a:p>
        </p:txBody>
      </p:sp>
      <p:pic>
        <p:nvPicPr>
          <p:cNvPr id="9" name="Picture 8">
            <a:extLst>
              <a:ext uri="{FF2B5EF4-FFF2-40B4-BE49-F238E27FC236}">
                <a16:creationId xmlns:a16="http://schemas.microsoft.com/office/drawing/2014/main" id="{564BBDFB-1077-375F-5BCC-F829DEF54B04}"/>
              </a:ext>
            </a:extLst>
          </p:cNvPr>
          <p:cNvPicPr>
            <a:picLocks noChangeAspect="1"/>
          </p:cNvPicPr>
          <p:nvPr/>
        </p:nvPicPr>
        <p:blipFill>
          <a:blip r:embed="rId5"/>
          <a:stretch>
            <a:fillRect/>
          </a:stretch>
        </p:blipFill>
        <p:spPr>
          <a:xfrm>
            <a:off x="2885331" y="1019929"/>
            <a:ext cx="8898448" cy="1386006"/>
          </a:xfrm>
          <a:prstGeom prst="rect">
            <a:avLst/>
          </a:prstGeom>
        </p:spPr>
      </p:pic>
      <p:sp>
        <p:nvSpPr>
          <p:cNvPr id="11" name="TextBox 10">
            <a:extLst>
              <a:ext uri="{FF2B5EF4-FFF2-40B4-BE49-F238E27FC236}">
                <a16:creationId xmlns:a16="http://schemas.microsoft.com/office/drawing/2014/main" id="{ED4935DF-6F5B-198F-8C73-F31BA43BEB0B}"/>
              </a:ext>
            </a:extLst>
          </p:cNvPr>
          <p:cNvSpPr txBox="1"/>
          <p:nvPr/>
        </p:nvSpPr>
        <p:spPr>
          <a:xfrm>
            <a:off x="1356251" y="244705"/>
            <a:ext cx="5135398" cy="532903"/>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effectLst/>
                <a:latin typeface="Calibri"/>
                <a:ea typeface="Times New Roman" panose="02020603050405020304" pitchFamily="18" charset="0"/>
                <a:cs typeface="Times New Roman"/>
              </a:rPr>
              <a:t>AIE- Agency Incurred Expenses</a:t>
            </a:r>
          </a:p>
        </p:txBody>
      </p:sp>
    </p:spTree>
    <p:extLst>
      <p:ext uri="{BB962C8B-B14F-4D97-AF65-F5344CB8AC3E}">
        <p14:creationId xmlns:p14="http://schemas.microsoft.com/office/powerpoint/2010/main" val="3335575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7B640-BEB2-E7E6-1750-363B6E492FD4}"/>
              </a:ext>
            </a:extLst>
          </p:cNvPr>
          <p:cNvPicPr>
            <a:picLocks noChangeAspect="1"/>
          </p:cNvPicPr>
          <p:nvPr/>
        </p:nvPicPr>
        <p:blipFill>
          <a:blip r:embed="rId2"/>
          <a:stretch>
            <a:fillRect/>
          </a:stretch>
        </p:blipFill>
        <p:spPr>
          <a:xfrm>
            <a:off x="9408289" y="1802833"/>
            <a:ext cx="2187130" cy="1493649"/>
          </a:xfrm>
          <a:prstGeom prst="rect">
            <a:avLst/>
          </a:prstGeom>
        </p:spPr>
      </p:pic>
      <p:sp>
        <p:nvSpPr>
          <p:cNvPr id="5" name="TextBox 4">
            <a:extLst>
              <a:ext uri="{FF2B5EF4-FFF2-40B4-BE49-F238E27FC236}">
                <a16:creationId xmlns:a16="http://schemas.microsoft.com/office/drawing/2014/main" id="{FFDC277C-354E-9B6C-54D5-411C507BBB5D}"/>
              </a:ext>
            </a:extLst>
          </p:cNvPr>
          <p:cNvSpPr txBox="1"/>
          <p:nvPr/>
        </p:nvSpPr>
        <p:spPr>
          <a:xfrm>
            <a:off x="1363585" y="4165681"/>
            <a:ext cx="6370368" cy="923330"/>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US" sz="1800" dirty="0">
                <a:effectLst/>
                <a:latin typeface="Calibri"/>
                <a:ea typeface="Times New Roman" panose="02020603050405020304" pitchFamily="18" charset="0"/>
                <a:cs typeface="Calibri"/>
              </a:rPr>
              <a:t>Each vehicle should have a responsible party</a:t>
            </a:r>
            <a:r>
              <a:rPr lang="en-US" dirty="0">
                <a:latin typeface="Calibri"/>
                <a:ea typeface="Times New Roman" panose="02020603050405020304" pitchFamily="18" charset="0"/>
                <a:cs typeface="Calibri"/>
              </a:rPr>
              <a:t> / contact.</a:t>
            </a:r>
            <a:endParaRPr lang="en-US" sz="1800" dirty="0">
              <a:effectLst/>
              <a:latin typeface="Calibri"/>
              <a:ea typeface="Times New Roman" panose="02020603050405020304" pitchFamily="18" charset="0"/>
              <a:cs typeface="Calibri"/>
            </a:endParaRPr>
          </a:p>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Enter a valid government email address</a:t>
            </a:r>
          </a:p>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A vehicle may have more than one contact assigned in AUTOS</a:t>
            </a:r>
          </a:p>
        </p:txBody>
      </p:sp>
      <p:pic>
        <p:nvPicPr>
          <p:cNvPr id="6" name="Picture 5" descr="Graphical user interface, application&#10;&#10;Description automatically generated">
            <a:extLst>
              <a:ext uri="{FF2B5EF4-FFF2-40B4-BE49-F238E27FC236}">
                <a16:creationId xmlns:a16="http://schemas.microsoft.com/office/drawing/2014/main" id="{202A9622-24D2-918A-7574-467EFFFCA651}"/>
              </a:ext>
            </a:extLst>
          </p:cNvPr>
          <p:cNvPicPr>
            <a:picLocks noChangeAspect="1"/>
          </p:cNvPicPr>
          <p:nvPr/>
        </p:nvPicPr>
        <p:blipFill>
          <a:blip r:embed="rId3"/>
          <a:stretch>
            <a:fillRect/>
          </a:stretch>
        </p:blipFill>
        <p:spPr>
          <a:xfrm>
            <a:off x="1368418" y="1434380"/>
            <a:ext cx="8034645" cy="1844515"/>
          </a:xfrm>
          <a:prstGeom prst="rect">
            <a:avLst/>
          </a:prstGeom>
        </p:spPr>
      </p:pic>
      <p:sp>
        <p:nvSpPr>
          <p:cNvPr id="2" name="TextBox 1">
            <a:extLst>
              <a:ext uri="{FF2B5EF4-FFF2-40B4-BE49-F238E27FC236}">
                <a16:creationId xmlns:a16="http://schemas.microsoft.com/office/drawing/2014/main" id="{D9070A80-C85B-1572-9E83-81BD5CF34207}"/>
              </a:ext>
            </a:extLst>
          </p:cNvPr>
          <p:cNvSpPr txBox="1"/>
          <p:nvPr/>
        </p:nvSpPr>
        <p:spPr>
          <a:xfrm>
            <a:off x="1365956" y="425215"/>
            <a:ext cx="43236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alibri"/>
                <a:ea typeface="Calibri"/>
                <a:cs typeface="Calibri"/>
              </a:rPr>
              <a:t>Missing Vehicle Contact</a:t>
            </a:r>
            <a:endParaRPr lang="en-US" sz="2800">
              <a:latin typeface="Calibri"/>
              <a:ea typeface="Calibri"/>
              <a:cs typeface="Calibri"/>
            </a:endParaRPr>
          </a:p>
        </p:txBody>
      </p:sp>
      <p:pic>
        <p:nvPicPr>
          <p:cNvPr id="7" name="Picture 6" descr="A picture containing graphical user interface&#10;&#10;Description automatically generated">
            <a:extLst>
              <a:ext uri="{FF2B5EF4-FFF2-40B4-BE49-F238E27FC236}">
                <a16:creationId xmlns:a16="http://schemas.microsoft.com/office/drawing/2014/main" id="{B2902BF4-CC9F-1E20-6B39-1F292F0D7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Tree>
    <p:extLst>
      <p:ext uri="{BB962C8B-B14F-4D97-AF65-F5344CB8AC3E}">
        <p14:creationId xmlns:p14="http://schemas.microsoft.com/office/powerpoint/2010/main" val="3595558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0B4C01-A3A0-D771-06EA-58B0A03BC533}"/>
              </a:ext>
            </a:extLst>
          </p:cNvPr>
          <p:cNvPicPr>
            <a:picLocks noChangeAspect="1"/>
          </p:cNvPicPr>
          <p:nvPr/>
        </p:nvPicPr>
        <p:blipFill>
          <a:blip r:embed="rId2"/>
          <a:stretch>
            <a:fillRect/>
          </a:stretch>
        </p:blipFill>
        <p:spPr>
          <a:xfrm>
            <a:off x="9103769" y="1577637"/>
            <a:ext cx="2080440" cy="1356478"/>
          </a:xfrm>
          <a:prstGeom prst="rect">
            <a:avLst/>
          </a:prstGeom>
        </p:spPr>
      </p:pic>
      <p:sp>
        <p:nvSpPr>
          <p:cNvPr id="7" name="TextBox 6">
            <a:extLst>
              <a:ext uri="{FF2B5EF4-FFF2-40B4-BE49-F238E27FC236}">
                <a16:creationId xmlns:a16="http://schemas.microsoft.com/office/drawing/2014/main" id="{ECF93EC8-2E55-9AF1-F1E0-47B845CB9482}"/>
              </a:ext>
            </a:extLst>
          </p:cNvPr>
          <p:cNvSpPr txBox="1"/>
          <p:nvPr/>
        </p:nvSpPr>
        <p:spPr>
          <a:xfrm>
            <a:off x="1377907" y="3828823"/>
            <a:ext cx="9380738" cy="923330"/>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US" sz="1800">
                <a:effectLst/>
                <a:latin typeface="Calibri"/>
                <a:ea typeface="Times New Roman" panose="02020603050405020304" pitchFamily="18" charset="0"/>
                <a:cs typeface="Calibri"/>
              </a:rPr>
              <a:t>DOL has made State Tag</a:t>
            </a:r>
            <a:r>
              <a:rPr lang="en-US">
                <a:latin typeface="Calibri"/>
                <a:ea typeface="Times New Roman" panose="02020603050405020304" pitchFamily="18" charset="0"/>
                <a:cs typeface="Calibri"/>
              </a:rPr>
              <a:t> (If Applicable)</a:t>
            </a:r>
            <a:r>
              <a:rPr lang="en-US" sz="1800">
                <a:effectLst/>
                <a:latin typeface="Calibri"/>
                <a:ea typeface="Times New Roman" panose="02020603050405020304" pitchFamily="18" charset="0"/>
                <a:cs typeface="Calibri"/>
              </a:rPr>
              <a:t> required because </a:t>
            </a:r>
            <a:r>
              <a:rPr lang="en-US">
                <a:latin typeface="Calibri"/>
                <a:ea typeface="Times New Roman" panose="02020603050405020304" pitchFamily="18" charset="0"/>
                <a:cs typeface="Calibri"/>
              </a:rPr>
              <a:t>it's</a:t>
            </a:r>
            <a:r>
              <a:rPr lang="en-US" sz="1800">
                <a:effectLst/>
                <a:latin typeface="Calibri"/>
                <a:ea typeface="Times New Roman" panose="02020603050405020304" pitchFamily="18" charset="0"/>
                <a:cs typeface="Calibri"/>
              </a:rPr>
              <a:t> more readily visible than the VIN.</a:t>
            </a:r>
            <a:r>
              <a:rPr lang="en-US">
                <a:latin typeface="Calibri"/>
                <a:ea typeface="Times New Roman" panose="02020603050405020304" pitchFamily="18" charset="0"/>
                <a:cs typeface="Calibri"/>
              </a:rPr>
              <a:t> </a:t>
            </a:r>
            <a:endParaRPr lang="en-US" sz="1800">
              <a:effectLst/>
              <a:latin typeface="Calibri"/>
              <a:ea typeface="Times New Roman" panose="02020603050405020304" pitchFamily="18" charset="0"/>
              <a:cs typeface="Calibri"/>
            </a:endParaRPr>
          </a:p>
          <a:p>
            <a:pPr marL="342900" indent="-342900">
              <a:buFont typeface="Symbol" panose="05050102010706020507" pitchFamily="18" charset="2"/>
              <a:buChar char=""/>
            </a:pPr>
            <a:r>
              <a:rPr lang="en-US" sz="1800">
                <a:effectLst/>
                <a:latin typeface="Calibri"/>
                <a:ea typeface="Times New Roman" panose="02020603050405020304" pitchFamily="18" charset="0"/>
                <a:cs typeface="Calibri"/>
              </a:rPr>
              <a:t>GSA works mostly with </a:t>
            </a:r>
            <a:r>
              <a:rPr lang="en-US">
                <a:latin typeface="Calibri"/>
                <a:ea typeface="Times New Roman" panose="02020603050405020304" pitchFamily="18" charset="0"/>
                <a:cs typeface="Calibri"/>
              </a:rPr>
              <a:t>Tag Numbers.</a:t>
            </a:r>
            <a:endParaRPr lang="en-US" sz="1800">
              <a:effectLst/>
              <a:latin typeface="Calibri"/>
              <a:ea typeface="Times New Roman" panose="02020603050405020304" pitchFamily="18" charset="0"/>
              <a:cs typeface="Calibri"/>
            </a:endParaRP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Double check your entered tag before hitting save</a:t>
            </a:r>
            <a:r>
              <a:rPr lang="en-US">
                <a:latin typeface="Calibri"/>
                <a:ea typeface="Times New Roman" panose="02020603050405020304" pitchFamily="18" charset="0"/>
                <a:cs typeface="Calibri"/>
              </a:rPr>
              <a:t>.</a:t>
            </a:r>
            <a:endParaRPr lang="en-US" sz="1800">
              <a:effectLst/>
              <a:latin typeface="Calibri"/>
              <a:ea typeface="Times New Roman" panose="02020603050405020304" pitchFamily="18" charset="0"/>
              <a:cs typeface="Calibri"/>
            </a:endParaRPr>
          </a:p>
        </p:txBody>
      </p:sp>
      <p:sp>
        <p:nvSpPr>
          <p:cNvPr id="9" name="TextBox 8">
            <a:extLst>
              <a:ext uri="{FF2B5EF4-FFF2-40B4-BE49-F238E27FC236}">
                <a16:creationId xmlns:a16="http://schemas.microsoft.com/office/drawing/2014/main" id="{FEA2DE31-7809-0251-82E6-F7DA6BE4EFE6}"/>
              </a:ext>
            </a:extLst>
          </p:cNvPr>
          <p:cNvSpPr txBox="1"/>
          <p:nvPr/>
        </p:nvSpPr>
        <p:spPr>
          <a:xfrm>
            <a:off x="1380287" y="488394"/>
            <a:ext cx="6097554" cy="532903"/>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effectLst/>
                <a:latin typeface="Calibri"/>
                <a:ea typeface="Times New Roman" panose="02020603050405020304" pitchFamily="18" charset="0"/>
                <a:cs typeface="Times New Roman"/>
              </a:rPr>
              <a:t>Missing Tag</a:t>
            </a:r>
          </a:p>
        </p:txBody>
      </p:sp>
      <p:pic>
        <p:nvPicPr>
          <p:cNvPr id="10" name="Picture 9" descr="Graphical user interface, application&#10;&#10;Description automatically generated">
            <a:extLst>
              <a:ext uri="{FF2B5EF4-FFF2-40B4-BE49-F238E27FC236}">
                <a16:creationId xmlns:a16="http://schemas.microsoft.com/office/drawing/2014/main" id="{1F0E656E-C03D-A35A-5B9C-4C5DDE416085}"/>
              </a:ext>
            </a:extLst>
          </p:cNvPr>
          <p:cNvPicPr>
            <a:picLocks noChangeAspect="1"/>
          </p:cNvPicPr>
          <p:nvPr/>
        </p:nvPicPr>
        <p:blipFill>
          <a:blip r:embed="rId3"/>
          <a:stretch>
            <a:fillRect/>
          </a:stretch>
        </p:blipFill>
        <p:spPr>
          <a:xfrm>
            <a:off x="1379857" y="1390544"/>
            <a:ext cx="7379169" cy="1545590"/>
          </a:xfrm>
          <a:prstGeom prst="rect">
            <a:avLst/>
          </a:prstGeom>
        </p:spPr>
      </p:pic>
      <p:sp>
        <p:nvSpPr>
          <p:cNvPr id="11" name="Circle: Hollow 10">
            <a:extLst>
              <a:ext uri="{FF2B5EF4-FFF2-40B4-BE49-F238E27FC236}">
                <a16:creationId xmlns:a16="http://schemas.microsoft.com/office/drawing/2014/main" id="{FC64154C-DF28-9A9B-1CE1-F288A1C39EEA}"/>
              </a:ext>
            </a:extLst>
          </p:cNvPr>
          <p:cNvSpPr/>
          <p:nvPr/>
        </p:nvSpPr>
        <p:spPr>
          <a:xfrm>
            <a:off x="5478174" y="1320360"/>
            <a:ext cx="2490651" cy="730808"/>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10AD3B86-2212-B82F-24AF-BEBB9E11F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Tree>
    <p:extLst>
      <p:ext uri="{BB962C8B-B14F-4D97-AF65-F5344CB8AC3E}">
        <p14:creationId xmlns:p14="http://schemas.microsoft.com/office/powerpoint/2010/main" val="791208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F93EC8-2E55-9AF1-F1E0-47B845CB9482}"/>
              </a:ext>
            </a:extLst>
          </p:cNvPr>
          <p:cNvSpPr txBox="1"/>
          <p:nvPr/>
        </p:nvSpPr>
        <p:spPr>
          <a:xfrm>
            <a:off x="636328" y="4893106"/>
            <a:ext cx="8195066" cy="1200329"/>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US" dirty="0">
                <a:latin typeface="Calibri"/>
                <a:ea typeface="Times New Roman" panose="02020603050405020304" pitchFamily="18" charset="0"/>
                <a:cs typeface="Calibri"/>
              </a:rPr>
              <a:t>This page is informational. There is no task to complete on this page. </a:t>
            </a:r>
          </a:p>
          <a:p>
            <a:pPr marL="342900" indent="-342900">
              <a:buFont typeface="Symbol" panose="05050102010706020507" pitchFamily="18" charset="2"/>
              <a:buChar char=""/>
            </a:pPr>
            <a:r>
              <a:rPr lang="en-US" dirty="0">
                <a:latin typeface="Calibri"/>
                <a:ea typeface="Times New Roman" panose="02020603050405020304" pitchFamily="18" charset="0"/>
                <a:cs typeface="Calibri"/>
              </a:rPr>
              <a:t>You are being notified that a vehicle contact was found on the Separations report. The vehicle required a vehicle contact within GSA. </a:t>
            </a:r>
          </a:p>
          <a:p>
            <a:pPr marL="342900" indent="-342900">
              <a:buFont typeface="Symbol" panose="05050102010706020507" pitchFamily="18" charset="2"/>
              <a:buChar char=""/>
            </a:pPr>
            <a:r>
              <a:rPr lang="en-US" sz="1800" dirty="0">
                <a:effectLst/>
                <a:latin typeface="Calibri"/>
                <a:ea typeface="Times New Roman" panose="02020603050405020304" pitchFamily="18" charset="0"/>
                <a:cs typeface="Calibri"/>
              </a:rPr>
              <a:t>Please proceed to </a:t>
            </a:r>
            <a:r>
              <a:rPr lang="en-US" sz="1800" dirty="0" err="1">
                <a:effectLst/>
                <a:latin typeface="Calibri"/>
                <a:ea typeface="Times New Roman" panose="02020603050405020304" pitchFamily="18" charset="0"/>
                <a:cs typeface="Calibri"/>
              </a:rPr>
              <a:t>GSAFleet</a:t>
            </a:r>
            <a:r>
              <a:rPr lang="en-US" sz="1800" dirty="0">
                <a:effectLst/>
                <a:latin typeface="Calibri"/>
                <a:ea typeface="Times New Roman" panose="02020603050405020304" pitchFamily="18" charset="0"/>
                <a:cs typeface="Calibri"/>
              </a:rPr>
              <a:t> to update the vehicle contact. </a:t>
            </a:r>
          </a:p>
        </p:txBody>
      </p:sp>
      <p:sp>
        <p:nvSpPr>
          <p:cNvPr id="9" name="TextBox 8">
            <a:extLst>
              <a:ext uri="{FF2B5EF4-FFF2-40B4-BE49-F238E27FC236}">
                <a16:creationId xmlns:a16="http://schemas.microsoft.com/office/drawing/2014/main" id="{FEA2DE31-7809-0251-82E6-F7DA6BE4EFE6}"/>
              </a:ext>
            </a:extLst>
          </p:cNvPr>
          <p:cNvSpPr txBox="1"/>
          <p:nvPr/>
        </p:nvSpPr>
        <p:spPr>
          <a:xfrm>
            <a:off x="1380287" y="488394"/>
            <a:ext cx="6097554" cy="532903"/>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dirty="0">
                <a:effectLst/>
                <a:latin typeface="Calibri"/>
                <a:ea typeface="Times New Roman" panose="02020603050405020304" pitchFamily="18" charset="0"/>
                <a:cs typeface="Times New Roman"/>
              </a:rPr>
              <a:t>Separated Contact</a:t>
            </a:r>
          </a:p>
        </p:txBody>
      </p:sp>
      <p:pic>
        <p:nvPicPr>
          <p:cNvPr id="6" name="Picture 5" descr="A picture containing graphical user interface&#10;&#10;Description automatically generated">
            <a:extLst>
              <a:ext uri="{FF2B5EF4-FFF2-40B4-BE49-F238E27FC236}">
                <a16:creationId xmlns:a16="http://schemas.microsoft.com/office/drawing/2014/main" id="{10AD3B86-2212-B82F-24AF-BEBB9E11F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pic>
        <p:nvPicPr>
          <p:cNvPr id="4" name="Picture 3">
            <a:extLst>
              <a:ext uri="{FF2B5EF4-FFF2-40B4-BE49-F238E27FC236}">
                <a16:creationId xmlns:a16="http://schemas.microsoft.com/office/drawing/2014/main" id="{5791A101-153E-5389-2514-A5B2A3A1CBCD}"/>
              </a:ext>
            </a:extLst>
          </p:cNvPr>
          <p:cNvPicPr>
            <a:picLocks noChangeAspect="1"/>
          </p:cNvPicPr>
          <p:nvPr/>
        </p:nvPicPr>
        <p:blipFill>
          <a:blip r:embed="rId3"/>
          <a:stretch>
            <a:fillRect/>
          </a:stretch>
        </p:blipFill>
        <p:spPr>
          <a:xfrm>
            <a:off x="8831394" y="434157"/>
            <a:ext cx="2667372" cy="1438476"/>
          </a:xfrm>
          <a:prstGeom prst="rect">
            <a:avLst/>
          </a:prstGeom>
        </p:spPr>
      </p:pic>
      <p:pic>
        <p:nvPicPr>
          <p:cNvPr id="8" name="Picture 7">
            <a:extLst>
              <a:ext uri="{FF2B5EF4-FFF2-40B4-BE49-F238E27FC236}">
                <a16:creationId xmlns:a16="http://schemas.microsoft.com/office/drawing/2014/main" id="{B346F3B6-ADC0-9D23-EA06-E1C37DAA6D7D}"/>
              </a:ext>
            </a:extLst>
          </p:cNvPr>
          <p:cNvPicPr>
            <a:picLocks noChangeAspect="1"/>
          </p:cNvPicPr>
          <p:nvPr/>
        </p:nvPicPr>
        <p:blipFill>
          <a:blip r:embed="rId4"/>
          <a:stretch>
            <a:fillRect/>
          </a:stretch>
        </p:blipFill>
        <p:spPr>
          <a:xfrm>
            <a:off x="877824" y="1153395"/>
            <a:ext cx="6421844" cy="3605726"/>
          </a:xfrm>
          <a:prstGeom prst="rect">
            <a:avLst/>
          </a:prstGeom>
        </p:spPr>
      </p:pic>
      <p:sp>
        <p:nvSpPr>
          <p:cNvPr id="12" name="Circle: Hollow 11">
            <a:extLst>
              <a:ext uri="{FF2B5EF4-FFF2-40B4-BE49-F238E27FC236}">
                <a16:creationId xmlns:a16="http://schemas.microsoft.com/office/drawing/2014/main" id="{E7EA0BCE-F85A-8CCB-6DB1-53F9B31D23D7}"/>
              </a:ext>
            </a:extLst>
          </p:cNvPr>
          <p:cNvSpPr/>
          <p:nvPr/>
        </p:nvSpPr>
        <p:spPr>
          <a:xfrm>
            <a:off x="2633472" y="2468880"/>
            <a:ext cx="2590943" cy="821539"/>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37491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75CA93-245A-6AB3-B97E-65E3B648AC5D}"/>
              </a:ext>
            </a:extLst>
          </p:cNvPr>
          <p:cNvPicPr>
            <a:picLocks noChangeAspect="1"/>
          </p:cNvPicPr>
          <p:nvPr/>
        </p:nvPicPr>
        <p:blipFill>
          <a:blip r:embed="rId2"/>
          <a:stretch>
            <a:fillRect/>
          </a:stretch>
        </p:blipFill>
        <p:spPr>
          <a:xfrm>
            <a:off x="8427793" y="963231"/>
            <a:ext cx="2149026" cy="1432684"/>
          </a:xfrm>
          <a:prstGeom prst="rect">
            <a:avLst/>
          </a:prstGeom>
        </p:spPr>
      </p:pic>
      <p:sp>
        <p:nvSpPr>
          <p:cNvPr id="7" name="TextBox 6">
            <a:extLst>
              <a:ext uri="{FF2B5EF4-FFF2-40B4-BE49-F238E27FC236}">
                <a16:creationId xmlns:a16="http://schemas.microsoft.com/office/drawing/2014/main" id="{2C6A5940-0BA9-D707-6221-F1BB4B20C423}"/>
              </a:ext>
            </a:extLst>
          </p:cNvPr>
          <p:cNvSpPr txBox="1"/>
          <p:nvPr/>
        </p:nvSpPr>
        <p:spPr>
          <a:xfrm>
            <a:off x="1439512" y="3267038"/>
            <a:ext cx="10559094" cy="2308324"/>
          </a:xfrm>
          <a:prstGeom prst="rect">
            <a:avLst/>
          </a:prstGeom>
          <a:noFill/>
        </p:spPr>
        <p:txBody>
          <a:bodyPr wrap="square" lIns="91440" tIns="45720" rIns="91440" bIns="45720" anchor="t">
            <a:spAutoFit/>
          </a:bodyPr>
          <a:lstStyle/>
          <a:p>
            <a:pPr marL="342900" marR="0" lvl="0" indent="-342900">
              <a:spcBef>
                <a:spcPts val="0"/>
              </a:spcBef>
              <a:spcAft>
                <a:spcPts val="0"/>
              </a:spcAft>
              <a:buFont typeface="Symbol" panose="05050102010706020507" pitchFamily="18" charset="2"/>
              <a:buChar char=""/>
            </a:pPr>
            <a:r>
              <a:rPr lang="en-US" dirty="0">
                <a:effectLst/>
                <a:latin typeface="Calibri"/>
                <a:ea typeface="Times New Roman" panose="02020603050405020304" pitchFamily="18" charset="0"/>
                <a:cs typeface="Calibri"/>
              </a:rPr>
              <a:t>The system alerts you when GSA </a:t>
            </a:r>
            <a:r>
              <a:rPr lang="en-US" dirty="0">
                <a:latin typeface="Calibri"/>
                <a:ea typeface="Times New Roman" panose="02020603050405020304" pitchFamily="18" charset="0"/>
                <a:cs typeface="Calibri"/>
              </a:rPr>
              <a:t>has determined a </a:t>
            </a:r>
            <a:r>
              <a:rPr lang="en-US" dirty="0">
                <a:effectLst/>
                <a:latin typeface="Calibri"/>
                <a:ea typeface="Times New Roman" panose="02020603050405020304" pitchFamily="18" charset="0"/>
                <a:cs typeface="Calibri"/>
              </a:rPr>
              <a:t>service </a:t>
            </a:r>
            <a:r>
              <a:rPr lang="en-US" dirty="0">
                <a:latin typeface="Calibri"/>
                <a:ea typeface="Times New Roman" panose="02020603050405020304" pitchFamily="18" charset="0"/>
                <a:cs typeface="Calibri"/>
              </a:rPr>
              <a:t>has been </a:t>
            </a:r>
            <a:r>
              <a:rPr lang="en-US" dirty="0">
                <a:effectLst/>
                <a:latin typeface="Calibri"/>
                <a:ea typeface="Times New Roman" panose="02020603050405020304" pitchFamily="18" charset="0"/>
                <a:cs typeface="Calibri"/>
              </a:rPr>
              <a:t>missed.</a:t>
            </a:r>
          </a:p>
          <a:p>
            <a:pPr marL="342900" indent="-342900">
              <a:buFont typeface="Symbol" panose="05050102010706020507" pitchFamily="18" charset="2"/>
              <a:buChar char=""/>
            </a:pPr>
            <a:r>
              <a:rPr lang="en-US" dirty="0">
                <a:effectLst/>
                <a:latin typeface="Calibri"/>
                <a:ea typeface="Times New Roman" panose="02020603050405020304" pitchFamily="18" charset="0"/>
                <a:cs typeface="Calibri"/>
              </a:rPr>
              <a:t>Mileage is estimated by GSA. If estimated mileage is wrong, please contact GSA FSR to correct.</a:t>
            </a:r>
          </a:p>
          <a:p>
            <a:pPr marL="342900" indent="-342900">
              <a:buFont typeface="Symbol" panose="05050102010706020507" pitchFamily="18" charset="2"/>
              <a:buChar char=""/>
            </a:pPr>
            <a:r>
              <a:rPr lang="en-US" dirty="0">
                <a:latin typeface="Calibri"/>
                <a:ea typeface="Times New Roman" panose="02020603050405020304" pitchFamily="18" charset="0"/>
                <a:cs typeface="Calibri"/>
              </a:rPr>
              <a:t>The PM is a mandatory annual requirement, even if the mileage requirement has not been met. </a:t>
            </a:r>
            <a:endParaRPr lang="en-US" dirty="0">
              <a:effectLst/>
              <a:latin typeface="Calibri"/>
              <a:ea typeface="Times New Roman" panose="02020603050405020304" pitchFamily="18" charset="0"/>
              <a:cs typeface="Calibri"/>
            </a:endParaRPr>
          </a:p>
          <a:p>
            <a:pPr marL="342900" indent="-342900">
              <a:buFont typeface="Symbol" panose="05050102010706020507" pitchFamily="18" charset="2"/>
              <a:buChar char=""/>
            </a:pPr>
            <a:r>
              <a:rPr lang="en-US" dirty="0">
                <a:effectLst/>
                <a:latin typeface="Calibri"/>
                <a:ea typeface="Times New Roman" panose="02020603050405020304" pitchFamily="18" charset="0"/>
                <a:cs typeface="Calibri"/>
              </a:rPr>
              <a:t>Be sure to address any overdue service promptly because overdue services can turn into </a:t>
            </a:r>
            <a:r>
              <a:rPr lang="en-US" dirty="0">
                <a:latin typeface="Calibri"/>
                <a:ea typeface="Times New Roman" panose="02020603050405020304" pitchFamily="18" charset="0"/>
                <a:cs typeface="Calibri"/>
              </a:rPr>
              <a:t>an AIE</a:t>
            </a:r>
            <a:r>
              <a:rPr lang="en-US" dirty="0">
                <a:effectLst/>
                <a:latin typeface="Calibri"/>
                <a:ea typeface="Times New Roman" panose="02020603050405020304" pitchFamily="18" charset="0"/>
                <a:cs typeface="Calibri"/>
              </a:rPr>
              <a:t>.</a:t>
            </a:r>
            <a:r>
              <a:rPr lang="en-US" dirty="0">
                <a:latin typeface="Calibri"/>
                <a:ea typeface="Times New Roman" panose="02020603050405020304" pitchFamily="18" charset="0"/>
                <a:cs typeface="Calibri"/>
              </a:rPr>
              <a:t> </a:t>
            </a:r>
            <a:endParaRPr lang="en-US" dirty="0">
              <a:effectLst/>
              <a:latin typeface="Calibri"/>
              <a:ea typeface="Times New Roman" panose="02020603050405020304" pitchFamily="18" charset="0"/>
              <a:cs typeface="Calibri"/>
            </a:endParaRPr>
          </a:p>
          <a:p>
            <a:pPr marL="342900" indent="-342900">
              <a:buFont typeface="Symbol" panose="05050102010706020507" pitchFamily="18" charset="2"/>
              <a:buChar char=""/>
            </a:pPr>
            <a:r>
              <a:rPr lang="en-US" b="1" dirty="0">
                <a:effectLst/>
                <a:latin typeface="Calibri"/>
                <a:ea typeface="Times New Roman" panose="02020603050405020304" pitchFamily="18" charset="0"/>
                <a:cs typeface="Calibri"/>
              </a:rPr>
              <a:t>Please check with your GSA FSR or GSA </a:t>
            </a:r>
            <a:r>
              <a:rPr lang="en-US" b="1" dirty="0" err="1">
                <a:effectLst/>
                <a:latin typeface="Calibri"/>
                <a:ea typeface="Times New Roman" panose="02020603050405020304" pitchFamily="18" charset="0"/>
                <a:cs typeface="Calibri"/>
              </a:rPr>
              <a:t>Drivethru</a:t>
            </a:r>
            <a:r>
              <a:rPr lang="en-US" b="1" dirty="0">
                <a:effectLst/>
                <a:latin typeface="Calibri"/>
                <a:ea typeface="Times New Roman" panose="02020603050405020304" pitchFamily="18" charset="0"/>
                <a:cs typeface="Calibri"/>
              </a:rPr>
              <a:t> to determine what specific service was missed.</a:t>
            </a:r>
            <a:r>
              <a:rPr lang="en-US" b="1" dirty="0">
                <a:latin typeface="Calibri"/>
                <a:ea typeface="Times New Roman" panose="02020603050405020304" pitchFamily="18" charset="0"/>
                <a:cs typeface="Calibri"/>
              </a:rPr>
              <a:t> </a:t>
            </a:r>
            <a:endParaRPr lang="en-US" dirty="0">
              <a:effectLst/>
              <a:latin typeface="Calibri"/>
              <a:ea typeface="Times New Roman" panose="02020603050405020304" pitchFamily="18" charset="0"/>
              <a:cs typeface="Calibri"/>
            </a:endParaRPr>
          </a:p>
          <a:p>
            <a:pPr marL="342900" indent="-342900">
              <a:buFont typeface="Symbol" panose="05050102010706020507" pitchFamily="18" charset="2"/>
              <a:buChar char=""/>
            </a:pPr>
            <a:r>
              <a:rPr lang="en-US" dirty="0">
                <a:effectLst/>
                <a:latin typeface="Calibri"/>
                <a:ea typeface="Times New Roman" panose="02020603050405020304" pitchFamily="18" charset="0"/>
                <a:cs typeface="Calibri"/>
              </a:rPr>
              <a:t>Certifying in AUTOS shows that you are aware of the overdue service, you may certify and enter a proposed date of service, or any documents. (Example: Proposed date on June 7</a:t>
            </a:r>
            <a:r>
              <a:rPr lang="en-US" baseline="30000" dirty="0">
                <a:effectLst/>
                <a:latin typeface="Calibri"/>
                <a:ea typeface="Times New Roman" panose="02020603050405020304" pitchFamily="18" charset="0"/>
                <a:cs typeface="Calibri"/>
              </a:rPr>
              <a:t>th</a:t>
            </a:r>
            <a:r>
              <a:rPr lang="en-US" dirty="0">
                <a:effectLst/>
                <a:latin typeface="Calibri"/>
                <a:ea typeface="Times New Roman" panose="02020603050405020304" pitchFamily="18" charset="0"/>
                <a:cs typeface="Calibri"/>
              </a:rPr>
              <a:t>, 2022, waiting on parts).</a:t>
            </a:r>
            <a:r>
              <a:rPr lang="en-US" dirty="0">
                <a:latin typeface="Calibri"/>
                <a:ea typeface="Times New Roman" panose="02020603050405020304" pitchFamily="18" charset="0"/>
                <a:cs typeface="Calibri"/>
              </a:rPr>
              <a:t> </a:t>
            </a:r>
            <a:endParaRPr lang="en-US" dirty="0">
              <a:effectLst/>
              <a:latin typeface="Calibri"/>
              <a:ea typeface="Times New Roman" panose="02020603050405020304" pitchFamily="18" charset="0"/>
              <a:cs typeface="Calibri"/>
            </a:endParaRPr>
          </a:p>
          <a:p>
            <a:pPr marL="342900" indent="-342900">
              <a:buFont typeface="Symbol" panose="05050102010706020507" pitchFamily="18" charset="2"/>
              <a:buChar char=""/>
            </a:pPr>
            <a:r>
              <a:rPr lang="en-US" dirty="0">
                <a:effectLst/>
                <a:latin typeface="Calibri"/>
                <a:ea typeface="Times New Roman" panose="02020603050405020304" pitchFamily="18" charset="0"/>
                <a:cs typeface="Calibri"/>
              </a:rPr>
              <a:t>This will help keep a historical record.</a:t>
            </a:r>
            <a:r>
              <a:rPr lang="en-US" dirty="0">
                <a:latin typeface="Calibri"/>
                <a:ea typeface="Times New Roman" panose="02020603050405020304" pitchFamily="18" charset="0"/>
                <a:cs typeface="Calibri"/>
              </a:rPr>
              <a:t> </a:t>
            </a:r>
            <a:endParaRPr lang="en-US" dirty="0">
              <a:effectLst/>
              <a:latin typeface="Times New Roman"/>
              <a:ea typeface="Times New Roman" panose="02020603050405020304" pitchFamily="18" charset="0"/>
            </a:endParaRPr>
          </a:p>
        </p:txBody>
      </p:sp>
      <p:sp>
        <p:nvSpPr>
          <p:cNvPr id="9" name="TextBox 8">
            <a:extLst>
              <a:ext uri="{FF2B5EF4-FFF2-40B4-BE49-F238E27FC236}">
                <a16:creationId xmlns:a16="http://schemas.microsoft.com/office/drawing/2014/main" id="{089C53A9-637F-CB92-C4B1-2681597B2F6E}"/>
              </a:ext>
            </a:extLst>
          </p:cNvPr>
          <p:cNvSpPr txBox="1"/>
          <p:nvPr/>
        </p:nvSpPr>
        <p:spPr>
          <a:xfrm>
            <a:off x="465918" y="259081"/>
            <a:ext cx="6801156" cy="523220"/>
          </a:xfrm>
          <a:prstGeom prst="rect">
            <a:avLst/>
          </a:prstGeom>
          <a:noFill/>
        </p:spPr>
        <p:txBody>
          <a:bodyPr wrap="square" lIns="91440" tIns="45720" rIns="91440" bIns="45720" anchor="t">
            <a:spAutoFit/>
          </a:bodyPr>
          <a:lstStyle/>
          <a:p>
            <a:pPr marL="0" marR="0" algn="ctr">
              <a:spcBef>
                <a:spcPts val="0"/>
              </a:spcBef>
              <a:spcAft>
                <a:spcPts val="0"/>
              </a:spcAft>
            </a:pPr>
            <a:r>
              <a:rPr lang="en-US" sz="2800" b="1" dirty="0">
                <a:effectLst/>
                <a:latin typeface="Calibri"/>
                <a:ea typeface="Times New Roman" panose="02020603050405020304" pitchFamily="18" charset="0"/>
                <a:cs typeface="Times New Roman"/>
              </a:rPr>
              <a:t>Overdue Inspections/PM Service</a:t>
            </a:r>
            <a:endParaRPr lang="en-US" sz="2800" dirty="0">
              <a:effectLst/>
              <a:latin typeface="Calibri"/>
              <a:ea typeface="Times New Roman" panose="02020603050405020304" pitchFamily="18" charset="0"/>
              <a:cs typeface="Times New Roman"/>
            </a:endParaRPr>
          </a:p>
        </p:txBody>
      </p:sp>
      <p:pic>
        <p:nvPicPr>
          <p:cNvPr id="10" name="Picture 9" descr="Graphical user interface, text, application, email&#10;&#10;Description automatically generated">
            <a:extLst>
              <a:ext uri="{FF2B5EF4-FFF2-40B4-BE49-F238E27FC236}">
                <a16:creationId xmlns:a16="http://schemas.microsoft.com/office/drawing/2014/main" id="{FC6438DC-D212-B94E-2F5A-605FF0E7F0B9}"/>
              </a:ext>
            </a:extLst>
          </p:cNvPr>
          <p:cNvPicPr>
            <a:picLocks noChangeAspect="1"/>
          </p:cNvPicPr>
          <p:nvPr/>
        </p:nvPicPr>
        <p:blipFill>
          <a:blip r:embed="rId3"/>
          <a:stretch>
            <a:fillRect/>
          </a:stretch>
        </p:blipFill>
        <p:spPr>
          <a:xfrm>
            <a:off x="1438556" y="965762"/>
            <a:ext cx="5969259" cy="1949634"/>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48FBA4F7-F32C-1D80-8B29-38744987E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964889" y="5258181"/>
            <a:ext cx="1992896" cy="1118064"/>
          </a:xfrm>
          <a:prstGeom prst="rect">
            <a:avLst/>
          </a:prstGeom>
          <a:noFill/>
        </p:spPr>
      </p:pic>
    </p:spTree>
    <p:extLst>
      <p:ext uri="{BB962C8B-B14F-4D97-AF65-F5344CB8AC3E}">
        <p14:creationId xmlns:p14="http://schemas.microsoft.com/office/powerpoint/2010/main" val="203810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16114" y="4822497"/>
            <a:ext cx="2472673" cy="1390878"/>
          </a:xfrm>
          <a:prstGeom prst="rect">
            <a:avLst/>
          </a:prstGeom>
          <a:noFill/>
        </p:spPr>
      </p:pic>
      <p:sp>
        <p:nvSpPr>
          <p:cNvPr id="4" name="TextBox 3">
            <a:extLst>
              <a:ext uri="{FF2B5EF4-FFF2-40B4-BE49-F238E27FC236}">
                <a16:creationId xmlns:a16="http://schemas.microsoft.com/office/drawing/2014/main" id="{EDBD134A-8504-D5B9-586B-462C5365CED8}"/>
              </a:ext>
            </a:extLst>
          </p:cNvPr>
          <p:cNvSpPr txBox="1"/>
          <p:nvPr/>
        </p:nvSpPr>
        <p:spPr>
          <a:xfrm>
            <a:off x="912895" y="670859"/>
            <a:ext cx="9338452" cy="5078313"/>
          </a:xfrm>
          <a:prstGeom prst="rect">
            <a:avLst/>
          </a:prstGeom>
          <a:noFill/>
        </p:spPr>
        <p:txBody>
          <a:bodyPr wrap="square" lIns="91440" tIns="45720" rIns="91440" bIns="45720" anchor="t">
            <a:spAutoFit/>
          </a:bodyPr>
          <a:lstStyle/>
          <a:p>
            <a:pPr marR="0" lvl="0" algn="ctr">
              <a:spcBef>
                <a:spcPts val="0"/>
              </a:spcBef>
              <a:spcAft>
                <a:spcPts val="0"/>
              </a:spcAft>
            </a:pPr>
            <a:r>
              <a:rPr lang="en-US" sz="2800" b="1" dirty="0">
                <a:solidFill>
                  <a:srgbClr val="252424"/>
                </a:solidFill>
                <a:ea typeface="Calibri" panose="020F0502020204030204" pitchFamily="34" charset="0"/>
              </a:rPr>
              <a:t>Why is maintaining AUTOS and GSAFleet.gov is important?</a:t>
            </a:r>
          </a:p>
          <a:p>
            <a:pPr marR="0" lvl="0">
              <a:spcBef>
                <a:spcPts val="0"/>
              </a:spcBef>
              <a:spcAft>
                <a:spcPts val="0"/>
              </a:spcAft>
            </a:pPr>
            <a:endParaRPr lang="en-US" sz="2800" b="1" dirty="0">
              <a:solidFill>
                <a:srgbClr val="252424"/>
              </a:solidFill>
              <a:ea typeface="Calibri" panose="020F0502020204030204" pitchFamily="34" charset="0"/>
            </a:endParaRPr>
          </a:p>
          <a:p>
            <a:pPr marR="0" lvl="0">
              <a:spcBef>
                <a:spcPts val="0"/>
              </a:spcBef>
              <a:spcAft>
                <a:spcPts val="0"/>
              </a:spcAft>
            </a:pPr>
            <a:r>
              <a:rPr lang="en-US" sz="2800" b="1" dirty="0">
                <a:solidFill>
                  <a:srgbClr val="252424"/>
                </a:solidFill>
                <a:ea typeface="Calibri" panose="020F0502020204030204" pitchFamily="34" charset="0"/>
              </a:rPr>
              <a:t> </a:t>
            </a:r>
          </a:p>
          <a:p>
            <a:pPr marL="742950" lvl="1" indent="-285750">
              <a:buFont typeface="Arial" panose="020B0604020202020204" pitchFamily="34" charset="0"/>
              <a:buChar char="•"/>
            </a:pPr>
            <a:r>
              <a:rPr lang="en-US" sz="2200" dirty="0">
                <a:solidFill>
                  <a:srgbClr val="252424"/>
                </a:solidFill>
                <a:ea typeface="Calibri" panose="020F0502020204030204" pitchFamily="34" charset="0"/>
              </a:rPr>
              <a:t>AUTOS gathers data from GSA and other sources to alert to any potential data issues.</a:t>
            </a:r>
            <a:endParaRPr lang="en-US" sz="2200" dirty="0">
              <a:solidFill>
                <a:srgbClr val="252424"/>
              </a:solidFill>
              <a:ea typeface="Calibri" panose="020F0502020204030204" pitchFamily="34" charset="0"/>
              <a:cs typeface="Calibri"/>
            </a:endParaRPr>
          </a:p>
          <a:p>
            <a:pPr marL="742950" lvl="1" indent="-285750">
              <a:buFont typeface="Arial" panose="020B0604020202020204" pitchFamily="34" charset="0"/>
              <a:buChar char="•"/>
            </a:pPr>
            <a:r>
              <a:rPr lang="en-US" sz="2200" dirty="0">
                <a:solidFill>
                  <a:srgbClr val="252424"/>
                </a:solidFill>
                <a:ea typeface="Calibri" panose="020F0502020204030204" pitchFamily="34" charset="0"/>
              </a:rPr>
              <a:t>Logging in monthly keeps information current and accurate.</a:t>
            </a:r>
            <a:endParaRPr lang="en-US" sz="2200" dirty="0">
              <a:solidFill>
                <a:srgbClr val="252424"/>
              </a:solidFill>
              <a:ea typeface="Calibri" panose="020F0502020204030204" pitchFamily="34" charset="0"/>
              <a:cs typeface="Calibri"/>
            </a:endParaRPr>
          </a:p>
          <a:p>
            <a:pPr marL="742950" lvl="1" indent="-285750">
              <a:buFont typeface="Arial" panose="020B0604020202020204" pitchFamily="34" charset="0"/>
              <a:buChar char="•"/>
            </a:pPr>
            <a:r>
              <a:rPr lang="en-US" sz="2200" dirty="0">
                <a:solidFill>
                  <a:srgbClr val="252424"/>
                </a:solidFill>
                <a:ea typeface="Calibri" panose="020F0502020204030204" pitchFamily="34" charset="0"/>
              </a:rPr>
              <a:t>Reduces workload at the end of the year for FAST submission (Federal Automotive Statistical Tool).</a:t>
            </a:r>
          </a:p>
          <a:p>
            <a:pPr marL="742950" lvl="1" indent="-285750">
              <a:buFont typeface="Arial" panose="020B0604020202020204" pitchFamily="34" charset="0"/>
              <a:buChar char="•"/>
            </a:pPr>
            <a:endParaRPr lang="en-US" sz="2200" dirty="0">
              <a:solidFill>
                <a:srgbClr val="252424"/>
              </a:solidFill>
              <a:ea typeface="Calibri" panose="020F0502020204030204" pitchFamily="34" charset="0"/>
              <a:cs typeface="Calibri"/>
            </a:endParaRPr>
          </a:p>
          <a:p>
            <a:pPr marL="742950" lvl="1" indent="-285750">
              <a:buFont typeface="Arial" panose="020B0604020202020204" pitchFamily="34" charset="0"/>
              <a:buChar char="•"/>
            </a:pPr>
            <a:endParaRPr lang="en-US" dirty="0">
              <a:solidFill>
                <a:srgbClr val="252424"/>
              </a:solidFill>
              <a:ea typeface="Calibri" panose="020F0502020204030204" pitchFamily="34" charset="0"/>
            </a:endParaRPr>
          </a:p>
          <a:p>
            <a:pPr lvl="1"/>
            <a:endParaRPr lang="en-US" dirty="0">
              <a:solidFill>
                <a:srgbClr val="252424"/>
              </a:solidFill>
              <a:ea typeface="Calibri" panose="020F0502020204030204" pitchFamily="34" charset="0"/>
            </a:endParaRPr>
          </a:p>
          <a:p>
            <a:pPr lvl="1"/>
            <a:endParaRPr lang="en-US" dirty="0">
              <a:solidFill>
                <a:srgbClr val="252424"/>
              </a:solidFill>
              <a:ea typeface="Calibri" panose="020F0502020204030204" pitchFamily="34" charset="0"/>
            </a:endParaRPr>
          </a:p>
          <a:p>
            <a:pPr marL="742950" lvl="1" indent="-285750">
              <a:buFont typeface="Arial" panose="020B0604020202020204" pitchFamily="34" charset="0"/>
              <a:buChar char="•"/>
            </a:pPr>
            <a:endParaRPr lang="en-US" dirty="0">
              <a:solidFill>
                <a:srgbClr val="252424"/>
              </a:solidFill>
              <a:ea typeface="Calibri" panose="020F0502020204030204" pitchFamily="34" charset="0"/>
            </a:endParaRPr>
          </a:p>
          <a:p>
            <a:pPr marR="0" lvl="0">
              <a:spcBef>
                <a:spcPts val="0"/>
              </a:spcBef>
              <a:spcAft>
                <a:spcPts val="0"/>
              </a:spcAft>
            </a:pPr>
            <a:endParaRPr lang="en-US" dirty="0">
              <a:solidFill>
                <a:srgbClr val="252424"/>
              </a:solidFill>
              <a:ea typeface="Calibri" panose="020F0502020204030204" pitchFamily="34" charset="0"/>
            </a:endParaRPr>
          </a:p>
          <a:p>
            <a:pPr marL="285750" marR="0" lvl="0" indent="-285750">
              <a:spcBef>
                <a:spcPts val="0"/>
              </a:spcBef>
              <a:spcAft>
                <a:spcPts val="0"/>
              </a:spcAft>
              <a:buFont typeface="Arial" panose="020B0604020202020204" pitchFamily="34" charset="0"/>
              <a:buChar char="•"/>
            </a:pPr>
            <a:endParaRPr lang="en-US" dirty="0">
              <a:solidFill>
                <a:srgbClr val="252424"/>
              </a:solidFill>
              <a:ea typeface="Calibri" panose="020F0502020204030204" pitchFamily="34" charset="0"/>
            </a:endParaRPr>
          </a:p>
        </p:txBody>
      </p:sp>
      <p:sp>
        <p:nvSpPr>
          <p:cNvPr id="8" name="Subtitle 7">
            <a:extLst>
              <a:ext uri="{FF2B5EF4-FFF2-40B4-BE49-F238E27FC236}">
                <a16:creationId xmlns:a16="http://schemas.microsoft.com/office/drawing/2014/main" id="{B66FB743-F1AA-9672-299F-1C669F8011B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21691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CCB638-6AFE-C3FF-79F2-3EE5FB316606}"/>
              </a:ext>
            </a:extLst>
          </p:cNvPr>
          <p:cNvPicPr>
            <a:picLocks noChangeAspect="1"/>
          </p:cNvPicPr>
          <p:nvPr/>
        </p:nvPicPr>
        <p:blipFill rotWithShape="1">
          <a:blip r:embed="rId2"/>
          <a:srcRect l="-868" t="-6594" r="868" b="6594"/>
          <a:stretch/>
        </p:blipFill>
        <p:spPr>
          <a:xfrm>
            <a:off x="9154495" y="1135630"/>
            <a:ext cx="2171888" cy="1459198"/>
          </a:xfrm>
          <a:prstGeom prst="rect">
            <a:avLst/>
          </a:prstGeom>
        </p:spPr>
      </p:pic>
      <p:sp>
        <p:nvSpPr>
          <p:cNvPr id="5" name="TextBox 4">
            <a:extLst>
              <a:ext uri="{FF2B5EF4-FFF2-40B4-BE49-F238E27FC236}">
                <a16:creationId xmlns:a16="http://schemas.microsoft.com/office/drawing/2014/main" id="{1EAF1A1C-1F95-AA0C-8614-32E161A009BF}"/>
              </a:ext>
            </a:extLst>
          </p:cNvPr>
          <p:cNvSpPr txBox="1"/>
          <p:nvPr/>
        </p:nvSpPr>
        <p:spPr>
          <a:xfrm>
            <a:off x="0" y="211262"/>
            <a:ext cx="6489290" cy="532903"/>
          </a:xfrm>
          <a:prstGeom prst="rect">
            <a:avLst/>
          </a:prstGeom>
          <a:noFill/>
        </p:spPr>
        <p:txBody>
          <a:bodyPr wrap="square" lIns="91440" tIns="45720" rIns="91440" bIns="45720" anchor="t">
            <a:spAutoFit/>
          </a:bodyPr>
          <a:lstStyle/>
          <a:p>
            <a:pPr marL="0" marR="0" algn="ctr">
              <a:lnSpc>
                <a:spcPct val="107000"/>
              </a:lnSpc>
              <a:spcBef>
                <a:spcPts val="200"/>
              </a:spcBef>
              <a:spcAft>
                <a:spcPts val="0"/>
              </a:spcAft>
            </a:pPr>
            <a:r>
              <a:rPr lang="en-US" sz="2800" b="1" dirty="0">
                <a:effectLst/>
                <a:latin typeface="Calibri"/>
                <a:ea typeface="Times New Roman" panose="02020603050405020304" pitchFamily="18" charset="0"/>
                <a:cs typeface="Times New Roman"/>
              </a:rPr>
              <a:t>Open Recalls Alert: Change Notice</a:t>
            </a:r>
          </a:p>
        </p:txBody>
      </p:sp>
      <p:sp>
        <p:nvSpPr>
          <p:cNvPr id="7" name="TextBox 6">
            <a:extLst>
              <a:ext uri="{FF2B5EF4-FFF2-40B4-BE49-F238E27FC236}">
                <a16:creationId xmlns:a16="http://schemas.microsoft.com/office/drawing/2014/main" id="{6EDBCFD8-96A4-CC39-390F-4DC660A8E1C8}"/>
              </a:ext>
            </a:extLst>
          </p:cNvPr>
          <p:cNvSpPr txBox="1"/>
          <p:nvPr/>
        </p:nvSpPr>
        <p:spPr>
          <a:xfrm>
            <a:off x="1021283" y="3239682"/>
            <a:ext cx="8133212" cy="2585323"/>
          </a:xfrm>
          <a:prstGeom prst="rect">
            <a:avLst/>
          </a:prstGeom>
          <a:noFill/>
        </p:spPr>
        <p:txBody>
          <a:bodyPr wrap="square" lIns="91440" tIns="45720" rIns="91440" bIns="45720" anchor="t">
            <a:spAutoFit/>
          </a:bodyPr>
          <a:lstStyle/>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Open Recalls can turn in AIE if not addressed within a reasonable amount of time.</a:t>
            </a:r>
          </a:p>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As with Overdue Service, certify/verify that you are aware of the recall and input any relevant information.</a:t>
            </a:r>
          </a:p>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This page can be helpful for storing historical information or comments.</a:t>
            </a:r>
          </a:p>
          <a:p>
            <a:pPr marL="342900" marR="0" lvl="0" indent="-342900">
              <a:spcBef>
                <a:spcPts val="0"/>
              </a:spcBef>
              <a:spcAft>
                <a:spcPts val="0"/>
              </a:spcAft>
              <a:buFont typeface="Symbol" panose="05050102010706020507" pitchFamily="18" charset="2"/>
              <a:buChar char=""/>
            </a:pPr>
            <a:r>
              <a:rPr lang="en-US" dirty="0">
                <a:latin typeface="Calibri"/>
                <a:ea typeface="Times New Roman" panose="02020603050405020304" pitchFamily="18" charset="0"/>
                <a:cs typeface="Calibri"/>
              </a:rPr>
              <a:t>After 2 weeks being in the shop: Inform FSR </a:t>
            </a:r>
            <a:r>
              <a:rPr lang="en-US" b="1" dirty="0">
                <a:latin typeface="Calibri"/>
                <a:ea typeface="Times New Roman" panose="02020603050405020304" pitchFamily="18" charset="0"/>
                <a:cs typeface="Calibri"/>
              </a:rPr>
              <a:t>by email </a:t>
            </a:r>
            <a:r>
              <a:rPr lang="en-US" dirty="0">
                <a:latin typeface="Calibri"/>
                <a:ea typeface="Times New Roman" panose="02020603050405020304" pitchFamily="18" charset="0"/>
                <a:cs typeface="Calibri"/>
              </a:rPr>
              <a:t>by GTAG and VIN, Address, and contact phone number, short blurb of why the vehicle is there--- ask the FSR to expediate. Then follow up once per week, send a within the same chain to keep records. </a:t>
            </a:r>
          </a:p>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If it reaches 30 days, please include Joe in the CC. </a:t>
            </a:r>
          </a:p>
        </p:txBody>
      </p:sp>
      <p:pic>
        <p:nvPicPr>
          <p:cNvPr id="4" name="Picture 3" descr="A picture containing graphical user interface&#10;&#10;Description automatically generated">
            <a:extLst>
              <a:ext uri="{FF2B5EF4-FFF2-40B4-BE49-F238E27FC236}">
                <a16:creationId xmlns:a16="http://schemas.microsoft.com/office/drawing/2014/main" id="{B195A4F8-16C0-0CEB-B75E-6C1B1F9BE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pic>
        <p:nvPicPr>
          <p:cNvPr id="6" name="Picture 5">
            <a:extLst>
              <a:ext uri="{FF2B5EF4-FFF2-40B4-BE49-F238E27FC236}">
                <a16:creationId xmlns:a16="http://schemas.microsoft.com/office/drawing/2014/main" id="{6EABE4C6-9C1C-18C8-D03C-22733A9F368F}"/>
              </a:ext>
            </a:extLst>
          </p:cNvPr>
          <p:cNvPicPr>
            <a:picLocks noChangeAspect="1"/>
          </p:cNvPicPr>
          <p:nvPr/>
        </p:nvPicPr>
        <p:blipFill rotWithShape="1">
          <a:blip r:embed="rId4"/>
          <a:srcRect r="25277" b="705"/>
          <a:stretch/>
        </p:blipFill>
        <p:spPr>
          <a:xfrm>
            <a:off x="865617" y="822006"/>
            <a:ext cx="8024110" cy="2086447"/>
          </a:xfrm>
          <a:prstGeom prst="rect">
            <a:avLst/>
          </a:prstGeom>
        </p:spPr>
      </p:pic>
    </p:spTree>
    <p:extLst>
      <p:ext uri="{BB962C8B-B14F-4D97-AF65-F5344CB8AC3E}">
        <p14:creationId xmlns:p14="http://schemas.microsoft.com/office/powerpoint/2010/main" val="3736852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CCB638-6AFE-C3FF-79F2-3EE5FB316606}"/>
              </a:ext>
            </a:extLst>
          </p:cNvPr>
          <p:cNvPicPr>
            <a:picLocks noChangeAspect="1"/>
          </p:cNvPicPr>
          <p:nvPr/>
        </p:nvPicPr>
        <p:blipFill rotWithShape="1">
          <a:blip r:embed="rId2"/>
          <a:srcRect l="-868" t="-6594" r="868" b="6594"/>
          <a:stretch/>
        </p:blipFill>
        <p:spPr>
          <a:xfrm>
            <a:off x="7058202" y="0"/>
            <a:ext cx="2171888" cy="1459198"/>
          </a:xfrm>
          <a:prstGeom prst="rect">
            <a:avLst/>
          </a:prstGeom>
        </p:spPr>
      </p:pic>
      <p:sp>
        <p:nvSpPr>
          <p:cNvPr id="5" name="TextBox 4">
            <a:extLst>
              <a:ext uri="{FF2B5EF4-FFF2-40B4-BE49-F238E27FC236}">
                <a16:creationId xmlns:a16="http://schemas.microsoft.com/office/drawing/2014/main" id="{1EAF1A1C-1F95-AA0C-8614-32E161A009BF}"/>
              </a:ext>
            </a:extLst>
          </p:cNvPr>
          <p:cNvSpPr txBox="1"/>
          <p:nvPr/>
        </p:nvSpPr>
        <p:spPr>
          <a:xfrm>
            <a:off x="208176" y="482445"/>
            <a:ext cx="6850026" cy="532903"/>
          </a:xfrm>
          <a:prstGeom prst="rect">
            <a:avLst/>
          </a:prstGeom>
          <a:noFill/>
        </p:spPr>
        <p:txBody>
          <a:bodyPr wrap="square" lIns="91440" tIns="45720" rIns="91440" bIns="45720" anchor="t">
            <a:spAutoFit/>
          </a:bodyPr>
          <a:lstStyle/>
          <a:p>
            <a:pPr marL="0" marR="0" algn="ctr">
              <a:lnSpc>
                <a:spcPct val="107000"/>
              </a:lnSpc>
              <a:spcBef>
                <a:spcPts val="200"/>
              </a:spcBef>
              <a:spcAft>
                <a:spcPts val="0"/>
              </a:spcAft>
            </a:pPr>
            <a:r>
              <a:rPr lang="en-US" sz="2800" b="1" dirty="0">
                <a:effectLst/>
                <a:latin typeface="Calibri"/>
                <a:ea typeface="Times New Roman" panose="02020603050405020304" pitchFamily="18" charset="0"/>
                <a:cs typeface="Times New Roman"/>
              </a:rPr>
              <a:t>Open Recalls- Alert: Change Notice</a:t>
            </a:r>
          </a:p>
        </p:txBody>
      </p:sp>
      <p:sp>
        <p:nvSpPr>
          <p:cNvPr id="7" name="TextBox 6">
            <a:extLst>
              <a:ext uri="{FF2B5EF4-FFF2-40B4-BE49-F238E27FC236}">
                <a16:creationId xmlns:a16="http://schemas.microsoft.com/office/drawing/2014/main" id="{6EDBCFD8-96A4-CC39-390F-4DC660A8E1C8}"/>
              </a:ext>
            </a:extLst>
          </p:cNvPr>
          <p:cNvSpPr txBox="1"/>
          <p:nvPr/>
        </p:nvSpPr>
        <p:spPr>
          <a:xfrm>
            <a:off x="919536" y="4697594"/>
            <a:ext cx="8133212" cy="1477328"/>
          </a:xfrm>
          <a:prstGeom prst="rect">
            <a:avLst/>
          </a:prstGeom>
          <a:noFill/>
        </p:spPr>
        <p:txBody>
          <a:bodyPr wrap="square" lIns="91440" tIns="45720" rIns="91440" bIns="45720" anchor="t">
            <a:spAutoFit/>
          </a:bodyPr>
          <a:lstStyle/>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RECALLS file has been changed. </a:t>
            </a:r>
            <a:r>
              <a:rPr lang="en-US" dirty="0">
                <a:latin typeface="Calibri"/>
                <a:ea typeface="Times New Roman" panose="02020603050405020304" pitchFamily="18" charset="0"/>
                <a:cs typeface="Calibri"/>
              </a:rPr>
              <a:t>Be aware of the new format.</a:t>
            </a:r>
          </a:p>
          <a:p>
            <a:pPr marL="342900" marR="0" lvl="0" indent="-342900">
              <a:spcBef>
                <a:spcPts val="0"/>
              </a:spcBef>
              <a:spcAft>
                <a:spcPts val="0"/>
              </a:spcAft>
              <a:buFont typeface="Symbol" panose="05050102010706020507" pitchFamily="18" charset="2"/>
              <a:buChar char=""/>
            </a:pPr>
            <a:r>
              <a:rPr lang="en-US" dirty="0">
                <a:latin typeface="Calibri"/>
                <a:ea typeface="Times New Roman" panose="02020603050405020304" pitchFamily="18" charset="0"/>
                <a:cs typeface="Calibri"/>
              </a:rPr>
              <a:t>It is critical to keep track of and manage these SAFETY Recalls swiftly.  </a:t>
            </a:r>
            <a:endParaRPr lang="en-US" sz="1800" dirty="0">
              <a:effectLst/>
              <a:latin typeface="Calibri"/>
              <a:ea typeface="Times New Roman" panose="02020603050405020304" pitchFamily="18" charset="0"/>
              <a:cs typeface="Calibri"/>
            </a:endParaRPr>
          </a:p>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Open Recalls will now be reviewed by the fleet manager and DOL Headquarters to ensure that are being addressed swiftly and all safety hazards are remediated.</a:t>
            </a:r>
            <a:r>
              <a:rPr lang="en-US" dirty="0">
                <a:ea typeface="Times New Roman" panose="02020603050405020304" pitchFamily="18" charset="0"/>
                <a:cs typeface="Calibri"/>
              </a:rPr>
              <a:t> recalls</a:t>
            </a:r>
            <a:endParaRPr lang="en-US" sz="1800" dirty="0">
              <a:effectLst/>
              <a:latin typeface="Calibri"/>
              <a:ea typeface="Times New Roman" panose="02020603050405020304" pitchFamily="18" charset="0"/>
              <a:cs typeface="Calibri"/>
            </a:endParaRPr>
          </a:p>
        </p:txBody>
      </p:sp>
      <p:pic>
        <p:nvPicPr>
          <p:cNvPr id="4" name="Picture 3" descr="A picture containing graphical user interface&#10;&#10;Description automatically generated">
            <a:extLst>
              <a:ext uri="{FF2B5EF4-FFF2-40B4-BE49-F238E27FC236}">
                <a16:creationId xmlns:a16="http://schemas.microsoft.com/office/drawing/2014/main" id="{B195A4F8-16C0-0CEB-B75E-6C1B1F9BE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pic>
        <p:nvPicPr>
          <p:cNvPr id="6" name="Picture 5">
            <a:extLst>
              <a:ext uri="{FF2B5EF4-FFF2-40B4-BE49-F238E27FC236}">
                <a16:creationId xmlns:a16="http://schemas.microsoft.com/office/drawing/2014/main" id="{1DB96BCF-8EBD-95F7-93E1-4A8C81E92089}"/>
              </a:ext>
            </a:extLst>
          </p:cNvPr>
          <p:cNvPicPr>
            <a:picLocks noChangeAspect="1"/>
          </p:cNvPicPr>
          <p:nvPr/>
        </p:nvPicPr>
        <p:blipFill>
          <a:blip r:embed="rId4"/>
          <a:stretch>
            <a:fillRect/>
          </a:stretch>
        </p:blipFill>
        <p:spPr>
          <a:xfrm>
            <a:off x="592972" y="1459198"/>
            <a:ext cx="10373032" cy="2770229"/>
          </a:xfrm>
          <a:prstGeom prst="rect">
            <a:avLst/>
          </a:prstGeom>
        </p:spPr>
      </p:pic>
    </p:spTree>
    <p:extLst>
      <p:ext uri="{BB962C8B-B14F-4D97-AF65-F5344CB8AC3E}">
        <p14:creationId xmlns:p14="http://schemas.microsoft.com/office/powerpoint/2010/main" val="341467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ECBD0-A5DB-CF5A-C96F-88B879070996}"/>
              </a:ext>
            </a:extLst>
          </p:cNvPr>
          <p:cNvPicPr>
            <a:picLocks noChangeAspect="1"/>
          </p:cNvPicPr>
          <p:nvPr/>
        </p:nvPicPr>
        <p:blipFill>
          <a:blip r:embed="rId2"/>
          <a:stretch>
            <a:fillRect/>
          </a:stretch>
        </p:blipFill>
        <p:spPr>
          <a:xfrm>
            <a:off x="9563171" y="1503876"/>
            <a:ext cx="2263336" cy="1257991"/>
          </a:xfrm>
          <a:prstGeom prst="rect">
            <a:avLst/>
          </a:prstGeom>
        </p:spPr>
      </p:pic>
      <p:pic>
        <p:nvPicPr>
          <p:cNvPr id="4" name="Picture 3" descr="Text, application&#10;&#10;Description automatically generated">
            <a:extLst>
              <a:ext uri="{FF2B5EF4-FFF2-40B4-BE49-F238E27FC236}">
                <a16:creationId xmlns:a16="http://schemas.microsoft.com/office/drawing/2014/main" id="{08FA5961-C8DB-3F4F-9C21-E97299731CC7}"/>
              </a:ext>
            </a:extLst>
          </p:cNvPr>
          <p:cNvPicPr>
            <a:picLocks noChangeAspect="1"/>
          </p:cNvPicPr>
          <p:nvPr/>
        </p:nvPicPr>
        <p:blipFill>
          <a:blip r:embed="rId3"/>
          <a:stretch>
            <a:fillRect/>
          </a:stretch>
        </p:blipFill>
        <p:spPr>
          <a:xfrm>
            <a:off x="1235833" y="1335293"/>
            <a:ext cx="8137801" cy="1835212"/>
          </a:xfrm>
          <a:prstGeom prst="rect">
            <a:avLst/>
          </a:prstGeom>
        </p:spPr>
      </p:pic>
      <p:sp>
        <p:nvSpPr>
          <p:cNvPr id="6" name="TextBox 5">
            <a:extLst>
              <a:ext uri="{FF2B5EF4-FFF2-40B4-BE49-F238E27FC236}">
                <a16:creationId xmlns:a16="http://schemas.microsoft.com/office/drawing/2014/main" id="{FEE1E442-DDCB-49EB-898A-769F3C0C5574}"/>
              </a:ext>
            </a:extLst>
          </p:cNvPr>
          <p:cNvSpPr txBox="1"/>
          <p:nvPr/>
        </p:nvSpPr>
        <p:spPr>
          <a:xfrm>
            <a:off x="1383129" y="3425659"/>
            <a:ext cx="8016664" cy="1959960"/>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a:ea typeface="Calibri"/>
                <a:cs typeface="Times New Roman"/>
              </a:rPr>
              <a:t>GSA tracks accident information</a:t>
            </a:r>
            <a:endParaRPr lang="en-US">
              <a:effectLst/>
              <a:latin typeface="Calibri"/>
              <a:ea typeface="Calibri"/>
              <a:cs typeface="Times New Roman"/>
            </a:endParaRPr>
          </a:p>
          <a:p>
            <a:pPr marL="342900" indent="-342900">
              <a:lnSpc>
                <a:spcPct val="107000"/>
              </a:lnSpc>
              <a:buFont typeface="Symbol" panose="05050102010706020507" pitchFamily="18" charset="2"/>
              <a:buChar char=""/>
            </a:pPr>
            <a:r>
              <a:rPr lang="en-US" sz="1800">
                <a:effectLst/>
                <a:latin typeface="Calibri"/>
                <a:ea typeface="Calibri"/>
                <a:cs typeface="Times New Roman"/>
              </a:rPr>
              <a:t>By reviewing this information, you want to </a:t>
            </a:r>
            <a:r>
              <a:rPr lang="en-US" sz="1800">
                <a:effectLst/>
                <a:highlight>
                  <a:srgbClr val="FFFF00"/>
                </a:highlight>
                <a:latin typeface="Calibri"/>
                <a:ea typeface="Calibri"/>
                <a:cs typeface="Times New Roman"/>
              </a:rPr>
              <a:t>ensure that the charge is correct.</a:t>
            </a:r>
            <a:r>
              <a:rPr lang="en-US">
                <a:latin typeface="Calibri"/>
                <a:ea typeface="Calibri"/>
                <a:cs typeface="Times New Roman"/>
              </a:rPr>
              <a:t> </a:t>
            </a:r>
            <a:endParaRPr lang="en-US">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a:ea typeface="Calibri"/>
                <a:cs typeface="Times New Roman"/>
              </a:rPr>
              <a:t>Pay special attention to the</a:t>
            </a:r>
            <a:r>
              <a:rPr lang="en-US" sz="1800">
                <a:effectLst/>
                <a:highlight>
                  <a:srgbClr val="FFFF00"/>
                </a:highlight>
                <a:latin typeface="Calibri"/>
                <a:ea typeface="Calibri"/>
                <a:cs typeface="Times New Roman"/>
              </a:rPr>
              <a:t> “At Fault” area.</a:t>
            </a:r>
            <a:endParaRPr lang="en-US">
              <a:effectLst/>
              <a:latin typeface="Calibri"/>
              <a:ea typeface="Calibri"/>
              <a:cs typeface="Times New Roman"/>
            </a:endParaRPr>
          </a:p>
          <a:p>
            <a:pPr marL="342900" indent="-342900">
              <a:lnSpc>
                <a:spcPct val="107000"/>
              </a:lnSpc>
              <a:buFont typeface="Symbol" panose="05050102010706020507" pitchFamily="18" charset="2"/>
              <a:buChar char=""/>
            </a:pPr>
            <a:r>
              <a:rPr lang="en-US" sz="1800">
                <a:effectLst/>
                <a:latin typeface="Calibri"/>
                <a:ea typeface="Calibri"/>
                <a:cs typeface="Times New Roman"/>
              </a:rPr>
              <a:t>If incorrect, charges may be refunded/credited</a:t>
            </a:r>
            <a:r>
              <a:rPr lang="en-US">
                <a:latin typeface="Calibri"/>
                <a:ea typeface="Calibri"/>
                <a:cs typeface="Times New Roman"/>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US" sz="1800">
                <a:effectLst/>
                <a:latin typeface="Calibri"/>
                <a:ea typeface="Calibri"/>
                <a:cs typeface="Times New Roman"/>
              </a:rPr>
              <a:t>Verify using the STAR </a:t>
            </a:r>
            <a:r>
              <a:rPr lang="en-US">
                <a:latin typeface="Calibri"/>
                <a:ea typeface="Calibri"/>
                <a:cs typeface="Times New Roman"/>
              </a:rPr>
              <a:t>icon</a:t>
            </a:r>
            <a:endParaRPr lang="en-US" sz="1600">
              <a:latin typeface="Calibri"/>
              <a:ea typeface="Calibri"/>
              <a:cs typeface="Times New Roman"/>
            </a:endParaRPr>
          </a:p>
          <a:p>
            <a:pPr marL="342900" indent="-342900">
              <a:lnSpc>
                <a:spcPct val="107000"/>
              </a:lnSpc>
              <a:spcAft>
                <a:spcPts val="800"/>
              </a:spcAft>
              <a:buFont typeface="Symbol" panose="05050102010706020507" pitchFamily="18" charset="2"/>
              <a:buChar char=""/>
            </a:pPr>
            <a:r>
              <a:rPr lang="en-US">
                <a:latin typeface="Calibri"/>
                <a:ea typeface="Calibri"/>
                <a:cs typeface="Times New Roman"/>
              </a:rPr>
              <a:t>Enter</a:t>
            </a:r>
            <a:r>
              <a:rPr lang="en-US" sz="1800">
                <a:effectLst/>
                <a:latin typeface="Calibri"/>
                <a:ea typeface="Calibri"/>
                <a:cs typeface="Times New Roman"/>
              </a:rPr>
              <a:t> as much information or </a:t>
            </a:r>
            <a:r>
              <a:rPr lang="en-US">
                <a:latin typeface="Calibri"/>
                <a:ea typeface="Calibri"/>
                <a:cs typeface="Times New Roman"/>
              </a:rPr>
              <a:t>as many documents</a:t>
            </a:r>
            <a:r>
              <a:rPr lang="en-US" sz="1800">
                <a:effectLst/>
                <a:latin typeface="Calibri"/>
                <a:ea typeface="Calibri"/>
                <a:cs typeface="Times New Roman"/>
              </a:rPr>
              <a:t> as possible</a:t>
            </a:r>
            <a:endParaRPr lang="en-US" sz="1600">
              <a:effectLst/>
              <a:latin typeface="Calibri"/>
              <a:ea typeface="Calibri"/>
              <a:cs typeface="Times New Roman"/>
            </a:endParaRPr>
          </a:p>
        </p:txBody>
      </p:sp>
      <p:sp>
        <p:nvSpPr>
          <p:cNvPr id="2" name="TextBox 1">
            <a:extLst>
              <a:ext uri="{FF2B5EF4-FFF2-40B4-BE49-F238E27FC236}">
                <a16:creationId xmlns:a16="http://schemas.microsoft.com/office/drawing/2014/main" id="{19C95FAE-9919-18C5-283C-C4FB44F88844}"/>
              </a:ext>
            </a:extLst>
          </p:cNvPr>
          <p:cNvSpPr txBox="1"/>
          <p:nvPr/>
        </p:nvSpPr>
        <p:spPr>
          <a:xfrm>
            <a:off x="1384770" y="55691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ea typeface="Calibri"/>
                <a:cs typeface="Calibri"/>
              </a:rPr>
              <a:t>Accidents</a:t>
            </a:r>
            <a:endParaRPr lang="en-US" sz="2800" dirty="0">
              <a:latin typeface="Calibri"/>
              <a:ea typeface="Calibri"/>
              <a:cs typeface="Calibri"/>
            </a:endParaRPr>
          </a:p>
        </p:txBody>
      </p:sp>
      <p:pic>
        <p:nvPicPr>
          <p:cNvPr id="7" name="Picture 6" descr="A picture containing graphical user interface&#10;&#10;Description automatically generated">
            <a:extLst>
              <a:ext uri="{FF2B5EF4-FFF2-40B4-BE49-F238E27FC236}">
                <a16:creationId xmlns:a16="http://schemas.microsoft.com/office/drawing/2014/main" id="{E1B0005A-1501-FB31-D4E3-C98AEC5F6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Tree>
    <p:extLst>
      <p:ext uri="{BB962C8B-B14F-4D97-AF65-F5344CB8AC3E}">
        <p14:creationId xmlns:p14="http://schemas.microsoft.com/office/powerpoint/2010/main" val="1724433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5534B-C4AE-716C-BC7D-006C3D9EAE94}"/>
              </a:ext>
            </a:extLst>
          </p:cNvPr>
          <p:cNvPicPr>
            <a:picLocks noChangeAspect="1"/>
          </p:cNvPicPr>
          <p:nvPr/>
        </p:nvPicPr>
        <p:blipFill>
          <a:blip r:embed="rId2"/>
          <a:stretch>
            <a:fillRect/>
          </a:stretch>
        </p:blipFill>
        <p:spPr>
          <a:xfrm>
            <a:off x="9116818" y="1374589"/>
            <a:ext cx="2248095" cy="1425063"/>
          </a:xfrm>
          <a:prstGeom prst="rect">
            <a:avLst/>
          </a:prstGeom>
        </p:spPr>
      </p:pic>
      <p:sp>
        <p:nvSpPr>
          <p:cNvPr id="7" name="TextBox 6">
            <a:extLst>
              <a:ext uri="{FF2B5EF4-FFF2-40B4-BE49-F238E27FC236}">
                <a16:creationId xmlns:a16="http://schemas.microsoft.com/office/drawing/2014/main" id="{2343C822-BE57-4B7B-817A-F74CE0526F36}"/>
              </a:ext>
            </a:extLst>
          </p:cNvPr>
          <p:cNvSpPr txBox="1"/>
          <p:nvPr/>
        </p:nvSpPr>
        <p:spPr>
          <a:xfrm>
            <a:off x="942652" y="660969"/>
            <a:ext cx="6097554" cy="532903"/>
          </a:xfrm>
          <a:prstGeom prst="rect">
            <a:avLst/>
          </a:prstGeom>
          <a:noFill/>
        </p:spPr>
        <p:txBody>
          <a:bodyPr wrap="square" lIns="91440" tIns="45720" rIns="91440" bIns="45720" anchor="t">
            <a:spAutoFit/>
          </a:bodyPr>
          <a:lstStyle/>
          <a:p>
            <a:pPr marL="0" marR="0" algn="ctr">
              <a:lnSpc>
                <a:spcPct val="107000"/>
              </a:lnSpc>
              <a:spcBef>
                <a:spcPts val="200"/>
              </a:spcBef>
              <a:spcAft>
                <a:spcPts val="0"/>
              </a:spcAft>
            </a:pPr>
            <a:r>
              <a:rPr lang="en-US" sz="2800" b="1" dirty="0">
                <a:latin typeface="Calibri" panose="020F0502020204030204" pitchFamily="34" charset="0"/>
                <a:ea typeface="Calibri" panose="020F0502020204030204" pitchFamily="34" charset="0"/>
                <a:cs typeface="Calibri" panose="020F0502020204030204" pitchFamily="34" charset="0"/>
              </a:rPr>
              <a:t>Tag Expiration Date: New Category</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53DADC8-9AC7-6931-25CA-37C29ED3D9A9}"/>
              </a:ext>
            </a:extLst>
          </p:cNvPr>
          <p:cNvSpPr txBox="1"/>
          <p:nvPr/>
        </p:nvSpPr>
        <p:spPr>
          <a:xfrm>
            <a:off x="948031" y="3263151"/>
            <a:ext cx="7863458" cy="2933880"/>
          </a:xfrm>
          <a:prstGeom prst="rect">
            <a:avLst/>
          </a:prstGeom>
          <a:noFill/>
        </p:spPr>
        <p:txBody>
          <a:bodyPr wrap="square" lIns="91440" tIns="45720" rIns="91440" bIns="45720" anchor="t">
            <a:spAutoFit/>
          </a:bodyPr>
          <a:lstStyle/>
          <a:p>
            <a:pPr marL="285750" indent="-285750" algn="l">
              <a:buFont typeface="Arial" panose="020B0604020202020204" pitchFamily="34" charset="0"/>
              <a:buChar char="•"/>
            </a:pPr>
            <a:r>
              <a:rPr lang="en-US" sz="1800" b="0" i="0" dirty="0">
                <a:solidFill>
                  <a:srgbClr val="000000"/>
                </a:solidFill>
                <a:effectLst/>
              </a:rPr>
              <a:t>State Tag Expiration refers to any Tag Expiration.  All GSA/Owned/Commercially leased tags </a:t>
            </a:r>
          </a:p>
          <a:p>
            <a:pPr algn="l"/>
            <a:r>
              <a:rPr lang="en-US" sz="1800" b="0" i="0" dirty="0">
                <a:solidFill>
                  <a:srgbClr val="000000"/>
                </a:solidFill>
                <a:effectLst/>
                <a:latin typeface="Aptos" panose="020B0004020202020204" pitchFamily="34" charset="0"/>
              </a:rPr>
              <a:t>now have an expiration date that should be entered into AUTOS for tracking. </a:t>
            </a:r>
            <a:endParaRPr lang="en-US" sz="1800" b="0" i="0" dirty="0">
              <a:solidFill>
                <a:srgbClr val="242424"/>
              </a:solidFill>
              <a:effectLst/>
              <a:latin typeface="Calibri" panose="020F0502020204030204" pitchFamily="34" charset="0"/>
            </a:endParaRPr>
          </a:p>
          <a:p>
            <a:pPr marL="342900" indent="-342900">
              <a:lnSpc>
                <a:spcPct val="107000"/>
              </a:lnSpc>
              <a:buFont typeface="Symbol" panose="05050102010706020507" pitchFamily="18" charset="2"/>
              <a:buChar char=""/>
            </a:pPr>
            <a:r>
              <a:rPr lang="en-US" sz="1800" dirty="0">
                <a:effectLst/>
                <a:latin typeface="Calibri"/>
                <a:ea typeface="Calibri"/>
                <a:cs typeface="Times New Roman"/>
              </a:rPr>
              <a:t>Over the course of a vehicle’s lifecycle, the </a:t>
            </a:r>
            <a:r>
              <a:rPr lang="en-US" dirty="0">
                <a:latin typeface="Calibri"/>
                <a:ea typeface="Calibri"/>
                <a:cs typeface="Times New Roman"/>
              </a:rPr>
              <a:t>G-tag or State</a:t>
            </a:r>
            <a:r>
              <a:rPr lang="en-US" sz="1800" dirty="0">
                <a:effectLst/>
                <a:latin typeface="Calibri"/>
                <a:ea typeface="Calibri"/>
                <a:cs typeface="Times New Roman"/>
              </a:rPr>
              <a:t> </a:t>
            </a:r>
            <a:r>
              <a:rPr lang="en-US" dirty="0">
                <a:latin typeface="Calibri"/>
                <a:ea typeface="Calibri"/>
                <a:cs typeface="Times New Roman"/>
              </a:rPr>
              <a:t>Tag will</a:t>
            </a:r>
            <a:r>
              <a:rPr lang="en-US" sz="1800" dirty="0">
                <a:effectLst/>
                <a:latin typeface="Calibri"/>
                <a:ea typeface="Calibri"/>
                <a:cs typeface="Times New Roman"/>
              </a:rPr>
              <a:t> expire.</a:t>
            </a:r>
            <a:r>
              <a:rPr lang="en-US" dirty="0">
                <a:latin typeface="Calibri"/>
                <a:ea typeface="Calibri"/>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a:ea typeface="Calibri"/>
                <a:cs typeface="Times New Roman"/>
              </a:rPr>
              <a:t>When we are notified that the tag has expired, it will show up under this category for updating.</a:t>
            </a:r>
          </a:p>
          <a:p>
            <a:pPr marL="342900" indent="-342900">
              <a:lnSpc>
                <a:spcPct val="107000"/>
              </a:lnSpc>
              <a:buFont typeface="Symbol" panose="05050102010706020507" pitchFamily="18" charset="2"/>
              <a:buChar char=""/>
            </a:pPr>
            <a:r>
              <a:rPr lang="en-US" dirty="0">
                <a:latin typeface="Calibri"/>
                <a:ea typeface="Calibri"/>
                <a:cs typeface="Times New Roman"/>
              </a:rPr>
              <a:t>Click Edit (Pencil Icon), and enter in new expiration date.</a:t>
            </a:r>
          </a:p>
          <a:p>
            <a:pPr algn="l"/>
            <a:r>
              <a:rPr lang="en-US" sz="1800" b="0" i="0" dirty="0">
                <a:solidFill>
                  <a:srgbClr val="000000"/>
                </a:solidFill>
                <a:effectLst/>
                <a:latin typeface="Aptos" panose="020B0004020202020204" pitchFamily="34" charset="0"/>
              </a:rPr>
              <a:t>now have an expiration date that should be entered into AUTOS for tracking. </a:t>
            </a:r>
            <a:endParaRPr lang="en-US" sz="1800" b="0" i="0" dirty="0">
              <a:solidFill>
                <a:srgbClr val="242424"/>
              </a:solidFill>
              <a:effectLst/>
              <a:latin typeface="Calibri" panose="020F0502020204030204" pitchFamily="34" charset="0"/>
            </a:endParaRPr>
          </a:p>
          <a:p>
            <a:pPr marL="342900" indent="-342900">
              <a:lnSpc>
                <a:spcPct val="107000"/>
              </a:lnSpc>
              <a:buFont typeface="Symbol" panose="05050102010706020507" pitchFamily="18" charset="2"/>
              <a:buChar char=""/>
            </a:pPr>
            <a:endParaRPr lang="en-US" dirty="0">
              <a:effectLst/>
              <a:latin typeface="Calibri"/>
              <a:ea typeface="Calibri"/>
              <a:cs typeface="Times New Roman"/>
            </a:endParaRPr>
          </a:p>
          <a:p>
            <a:pPr marL="342900" marR="0" lvl="0" indent="-342900">
              <a:lnSpc>
                <a:spcPct val="107000"/>
              </a:lnSpc>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8E1E160-1BBB-AE1A-9AB0-83670B7A7DA2}"/>
              </a:ext>
            </a:extLst>
          </p:cNvPr>
          <p:cNvPicPr>
            <a:picLocks noChangeAspect="1"/>
          </p:cNvPicPr>
          <p:nvPr/>
        </p:nvPicPr>
        <p:blipFill>
          <a:blip r:embed="rId3"/>
          <a:stretch>
            <a:fillRect/>
          </a:stretch>
        </p:blipFill>
        <p:spPr>
          <a:xfrm>
            <a:off x="9116818" y="3046329"/>
            <a:ext cx="2378765" cy="1692360"/>
          </a:xfrm>
          <a:prstGeom prst="rect">
            <a:avLst/>
          </a:prstGeom>
        </p:spPr>
      </p:pic>
      <p:pic>
        <p:nvPicPr>
          <p:cNvPr id="13" name="Picture 12">
            <a:extLst>
              <a:ext uri="{FF2B5EF4-FFF2-40B4-BE49-F238E27FC236}">
                <a16:creationId xmlns:a16="http://schemas.microsoft.com/office/drawing/2014/main" id="{ED31DE64-5AA3-5E13-01AF-95B4ABE3D85F}"/>
              </a:ext>
            </a:extLst>
          </p:cNvPr>
          <p:cNvPicPr>
            <a:picLocks noChangeAspect="1"/>
          </p:cNvPicPr>
          <p:nvPr/>
        </p:nvPicPr>
        <p:blipFill rotWithShape="1">
          <a:blip r:embed="rId4"/>
          <a:srcRect t="15058"/>
          <a:stretch/>
        </p:blipFill>
        <p:spPr>
          <a:xfrm>
            <a:off x="939347" y="1514637"/>
            <a:ext cx="7872142" cy="1212149"/>
          </a:xfrm>
          <a:prstGeom prst="rect">
            <a:avLst/>
          </a:prstGeom>
        </p:spPr>
      </p:pic>
      <p:sp>
        <p:nvSpPr>
          <p:cNvPr id="14" name="Circle: Hollow 13">
            <a:extLst>
              <a:ext uri="{FF2B5EF4-FFF2-40B4-BE49-F238E27FC236}">
                <a16:creationId xmlns:a16="http://schemas.microsoft.com/office/drawing/2014/main" id="{35378AA1-F5E3-B689-A274-D73756EA730C}"/>
              </a:ext>
            </a:extLst>
          </p:cNvPr>
          <p:cNvSpPr/>
          <p:nvPr/>
        </p:nvSpPr>
        <p:spPr>
          <a:xfrm>
            <a:off x="6428447" y="1377808"/>
            <a:ext cx="2584577" cy="883655"/>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FFE09A8F-FBF5-1F5E-CC71-927129888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Tree>
    <p:extLst>
      <p:ext uri="{BB962C8B-B14F-4D97-AF65-F5344CB8AC3E}">
        <p14:creationId xmlns:p14="http://schemas.microsoft.com/office/powerpoint/2010/main" val="2842604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9F7477-544C-B831-1238-11F2FDA12DD1}"/>
              </a:ext>
            </a:extLst>
          </p:cNvPr>
          <p:cNvPicPr>
            <a:picLocks noChangeAspect="1"/>
          </p:cNvPicPr>
          <p:nvPr/>
        </p:nvPicPr>
        <p:blipFill>
          <a:blip r:embed="rId2"/>
          <a:stretch>
            <a:fillRect/>
          </a:stretch>
        </p:blipFill>
        <p:spPr>
          <a:xfrm>
            <a:off x="9721815" y="2948046"/>
            <a:ext cx="2034716" cy="1371719"/>
          </a:xfrm>
          <a:prstGeom prst="rect">
            <a:avLst/>
          </a:prstGeom>
        </p:spPr>
      </p:pic>
      <p:sp>
        <p:nvSpPr>
          <p:cNvPr id="4" name="TextBox 3">
            <a:extLst>
              <a:ext uri="{FF2B5EF4-FFF2-40B4-BE49-F238E27FC236}">
                <a16:creationId xmlns:a16="http://schemas.microsoft.com/office/drawing/2014/main" id="{6E31CC88-36E3-EE0A-3525-734EEE000504}"/>
              </a:ext>
            </a:extLst>
          </p:cNvPr>
          <p:cNvSpPr txBox="1"/>
          <p:nvPr/>
        </p:nvSpPr>
        <p:spPr>
          <a:xfrm>
            <a:off x="442889" y="2863875"/>
            <a:ext cx="9103632" cy="3078792"/>
          </a:xfrm>
          <a:prstGeom prst="rect">
            <a:avLst/>
          </a:prstGeom>
          <a:noFill/>
        </p:spPr>
        <p:txBody>
          <a:bodyPr wrap="square" lIns="91440" tIns="45720" rIns="91440" bIns="45720" anchor="t">
            <a:spAutoFit/>
          </a:bodyPr>
          <a:lstStyle/>
          <a:p>
            <a:pPr marL="342900" indent="-342900">
              <a:lnSpc>
                <a:spcPct val="107000"/>
              </a:lnSpc>
              <a:buFont typeface="Symbol" panose="05050102010706020507" pitchFamily="18" charset="2"/>
              <a:buChar char=""/>
            </a:pPr>
            <a:r>
              <a:rPr lang="en-US" sz="1400" dirty="0">
                <a:effectLst/>
                <a:latin typeface="Calibri"/>
                <a:ea typeface="Calibri"/>
                <a:cs typeface="Times New Roman"/>
              </a:rPr>
              <a:t>This information is provided by GSA and VCSS.</a:t>
            </a:r>
            <a:r>
              <a:rPr lang="en-US" sz="1400" dirty="0">
                <a:latin typeface="Calibri"/>
                <a:ea typeface="Calibri"/>
                <a:cs typeface="Times New Roman"/>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dirty="0">
                <a:effectLst/>
                <a:latin typeface="Calibri"/>
                <a:ea typeface="Calibri"/>
                <a:cs typeface="Times New Roman"/>
              </a:rPr>
              <a:t>The charges that are included are </a:t>
            </a:r>
            <a:r>
              <a:rPr lang="en-US" sz="1400" dirty="0">
                <a:effectLst/>
                <a:highlight>
                  <a:srgbClr val="FFFF00"/>
                </a:highlight>
                <a:latin typeface="Calibri"/>
                <a:ea typeface="Calibri"/>
                <a:cs typeface="Times New Roman"/>
              </a:rPr>
              <a:t>3 or more months</a:t>
            </a:r>
            <a:r>
              <a:rPr lang="en-US" sz="1400" dirty="0">
                <a:effectLst/>
                <a:latin typeface="Calibri"/>
                <a:ea typeface="Calibri"/>
                <a:cs typeface="Times New Roman"/>
              </a:rPr>
              <a:t> after the vehicle was last seen in the inventory.</a:t>
            </a:r>
            <a:r>
              <a:rPr lang="en-US" sz="1400" dirty="0">
                <a:latin typeface="Calibri"/>
                <a:ea typeface="Calibri"/>
                <a:cs typeface="Times New Roman"/>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dirty="0">
                <a:solidFill>
                  <a:srgbClr val="323130"/>
                </a:solidFill>
                <a:effectLst/>
                <a:latin typeface="Calibri"/>
                <a:ea typeface="Calibri"/>
                <a:cs typeface="Calibri"/>
              </a:rPr>
              <a:t>The purpose (Importance) of the Billed After Disposal Tab is to ensure vehicles that have been disposed are no longer being charged monthly lease rates, fuel, etc.</a:t>
            </a:r>
            <a:r>
              <a:rPr lang="en-US" sz="1400" dirty="0">
                <a:solidFill>
                  <a:srgbClr val="323130"/>
                </a:solidFill>
                <a:latin typeface="Calibri"/>
                <a:ea typeface="Calibri"/>
                <a:cs typeface="Calibri"/>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323130"/>
                </a:solidFill>
                <a:effectLst/>
                <a:latin typeface="Calibri"/>
                <a:ea typeface="Calibri"/>
                <a:cs typeface="Calibri"/>
              </a:rPr>
              <a:t>There are multiple reasons for getting a bill for a vehicle after the disposal date:</a:t>
            </a:r>
            <a:endParaRPr lang="en-US" sz="1400" dirty="0">
              <a:effectLst/>
              <a:latin typeface="Calibri"/>
              <a:ea typeface="Calibri"/>
              <a:cs typeface="Calibri"/>
            </a:endParaRPr>
          </a:p>
          <a:p>
            <a:pPr marL="1143000" marR="0" lvl="2" indent="-228600">
              <a:lnSpc>
                <a:spcPct val="107000"/>
              </a:lnSpc>
              <a:spcBef>
                <a:spcPts val="0"/>
              </a:spcBef>
              <a:spcAft>
                <a:spcPts val="0"/>
              </a:spcAft>
              <a:buFont typeface="+mj-lt"/>
              <a:buAutoNum type="romanLcPeriod"/>
            </a:pPr>
            <a:r>
              <a:rPr lang="en-US" sz="1400" dirty="0">
                <a:solidFill>
                  <a:srgbClr val="323130"/>
                </a:solidFill>
                <a:effectLst/>
                <a:latin typeface="Calibri"/>
                <a:ea typeface="Calibri"/>
                <a:cs typeface="Calibri"/>
              </a:rPr>
              <a:t>Vehicle hasn’t been disposed and is still active in your fleet</a:t>
            </a:r>
            <a:endParaRPr lang="en-US" sz="1400" dirty="0">
              <a:effectLst/>
              <a:latin typeface="Calibri"/>
              <a:ea typeface="Calibri"/>
              <a:cs typeface="Calibri"/>
            </a:endParaRPr>
          </a:p>
          <a:p>
            <a:pPr marL="1143000" marR="0" lvl="2" indent="-228600">
              <a:lnSpc>
                <a:spcPct val="107000"/>
              </a:lnSpc>
              <a:spcBef>
                <a:spcPts val="0"/>
              </a:spcBef>
              <a:spcAft>
                <a:spcPts val="0"/>
              </a:spcAft>
              <a:buFont typeface="+mj-lt"/>
              <a:buAutoNum type="romanLcPeriod"/>
            </a:pPr>
            <a:r>
              <a:rPr lang="en-US" sz="1400" dirty="0">
                <a:solidFill>
                  <a:srgbClr val="323130"/>
                </a:solidFill>
                <a:effectLst/>
                <a:latin typeface="Calibri"/>
                <a:ea typeface="Calibri"/>
                <a:cs typeface="Calibri"/>
              </a:rPr>
              <a:t>Vehicle had damages when turned in and GSA is billing the agency to recover repair cost</a:t>
            </a:r>
            <a:endParaRPr lang="en-US" sz="1400" dirty="0">
              <a:effectLst/>
              <a:latin typeface="Calibri"/>
              <a:ea typeface="Calibri"/>
              <a:cs typeface="Calibri"/>
            </a:endParaRPr>
          </a:p>
          <a:p>
            <a:pPr marL="1143000" marR="0" lvl="2" indent="-228600">
              <a:lnSpc>
                <a:spcPct val="107000"/>
              </a:lnSpc>
              <a:spcBef>
                <a:spcPts val="0"/>
              </a:spcBef>
              <a:spcAft>
                <a:spcPts val="0"/>
              </a:spcAft>
              <a:buFont typeface="+mj-lt"/>
              <a:buAutoNum type="romanLcPeriod"/>
            </a:pPr>
            <a:r>
              <a:rPr lang="en-US" sz="1400" dirty="0">
                <a:solidFill>
                  <a:srgbClr val="323130"/>
                </a:solidFill>
                <a:effectLst/>
                <a:latin typeface="Calibri"/>
                <a:ea typeface="Calibri"/>
                <a:cs typeface="Calibri"/>
              </a:rPr>
              <a:t>Vehicle was turned in early, so agency is still responsible for the monthly lease until the lease ends or the vehicle is reassigned.</a:t>
            </a:r>
            <a:endParaRPr lang="en-US" sz="1400" dirty="0">
              <a:effectLst/>
              <a:latin typeface="Calibri"/>
              <a:ea typeface="Calibri"/>
              <a:cs typeface="Calibri"/>
            </a:endParaRPr>
          </a:p>
          <a:p>
            <a:pPr marL="1143000" marR="0" lvl="2" indent="-228600">
              <a:lnSpc>
                <a:spcPct val="107000"/>
              </a:lnSpc>
              <a:spcBef>
                <a:spcPts val="0"/>
              </a:spcBef>
              <a:spcAft>
                <a:spcPts val="0"/>
              </a:spcAft>
              <a:buFont typeface="+mj-lt"/>
              <a:buAutoNum type="romanLcPeriod"/>
            </a:pPr>
            <a:r>
              <a:rPr lang="en-US" sz="1400" dirty="0">
                <a:solidFill>
                  <a:srgbClr val="323130"/>
                </a:solidFill>
                <a:effectLst/>
                <a:latin typeface="Calibri"/>
                <a:ea typeface="Calibri"/>
                <a:cs typeface="Calibri"/>
              </a:rPr>
              <a:t>GSA is improperly billing the agency for a vehicle that is no longer part of its fleet</a:t>
            </a:r>
            <a:endParaRPr lang="en-US" sz="1400" dirty="0">
              <a:effectLst/>
              <a:latin typeface="Calibri"/>
              <a:ea typeface="Calibri"/>
              <a:cs typeface="Calibri"/>
            </a:endParaRPr>
          </a:p>
          <a:p>
            <a:pPr marL="342900" indent="-342900">
              <a:lnSpc>
                <a:spcPct val="107000"/>
              </a:lnSpc>
              <a:buFont typeface="Symbol" panose="05050102010706020507" pitchFamily="18" charset="2"/>
              <a:buChar char=""/>
            </a:pPr>
            <a:r>
              <a:rPr lang="en-US" sz="1400" dirty="0">
                <a:solidFill>
                  <a:srgbClr val="323130"/>
                </a:solidFill>
                <a:effectLst/>
                <a:latin typeface="Calibri"/>
                <a:ea typeface="Calibri"/>
                <a:cs typeface="Calibri"/>
              </a:rPr>
              <a:t>In many cases the billings are valid, but you will need to research to ensure. The local vehicle POC </a:t>
            </a:r>
            <a:r>
              <a:rPr lang="en-US" sz="1400" dirty="0">
                <a:solidFill>
                  <a:srgbClr val="323130"/>
                </a:solidFill>
                <a:latin typeface="Calibri"/>
                <a:ea typeface="Calibri"/>
                <a:cs typeface="Calibri"/>
              </a:rPr>
              <a:t>may be</a:t>
            </a:r>
            <a:r>
              <a:rPr lang="en-US" sz="1400" dirty="0">
                <a:solidFill>
                  <a:srgbClr val="323130"/>
                </a:solidFill>
                <a:effectLst/>
                <a:latin typeface="Calibri"/>
                <a:ea typeface="Calibri"/>
                <a:cs typeface="Calibri"/>
              </a:rPr>
              <a:t> able to quickly resolve the question. The next step would be the GSA FSR.</a:t>
            </a:r>
            <a:endParaRPr lang="en-US" sz="1400" dirty="0">
              <a:effectLst/>
              <a:latin typeface="Calibri"/>
              <a:ea typeface="Calibri"/>
              <a:cs typeface="Calibri"/>
            </a:endParaRPr>
          </a:p>
          <a:p>
            <a:pPr marL="342900" marR="0" lvl="0" indent="-342900">
              <a:lnSpc>
                <a:spcPct val="107000"/>
              </a:lnSpc>
              <a:spcBef>
                <a:spcPts val="0"/>
              </a:spcBef>
              <a:spcAft>
                <a:spcPts val="800"/>
              </a:spcAft>
              <a:buFont typeface="Symbol" panose="05050102010706020507" pitchFamily="18" charset="2"/>
              <a:buChar char=""/>
            </a:pPr>
            <a:r>
              <a:rPr lang="en-US" sz="1400" dirty="0">
                <a:solidFill>
                  <a:srgbClr val="323130"/>
                </a:solidFill>
                <a:effectLst/>
                <a:latin typeface="Calibri"/>
                <a:ea typeface="Calibri"/>
                <a:cs typeface="Calibri"/>
              </a:rPr>
              <a:t>If an error is found, you will need to work with GSA to receive a credit.</a:t>
            </a:r>
            <a:endParaRPr lang="en-US" sz="1400" dirty="0">
              <a:effectLst/>
              <a:latin typeface="Calibri"/>
              <a:ea typeface="Calibri"/>
              <a:cs typeface="Calibri"/>
            </a:endParaRPr>
          </a:p>
        </p:txBody>
      </p:sp>
      <p:sp>
        <p:nvSpPr>
          <p:cNvPr id="6" name="TextBox 5">
            <a:extLst>
              <a:ext uri="{FF2B5EF4-FFF2-40B4-BE49-F238E27FC236}">
                <a16:creationId xmlns:a16="http://schemas.microsoft.com/office/drawing/2014/main" id="{FFA3AD49-D8EA-6E99-45C3-F53A372B0703}"/>
              </a:ext>
            </a:extLst>
          </p:cNvPr>
          <p:cNvSpPr txBox="1"/>
          <p:nvPr/>
        </p:nvSpPr>
        <p:spPr>
          <a:xfrm>
            <a:off x="889420" y="160665"/>
            <a:ext cx="4225480" cy="542034"/>
          </a:xfrm>
          <a:prstGeom prst="rect">
            <a:avLst/>
          </a:prstGeom>
          <a:noFill/>
        </p:spPr>
        <p:txBody>
          <a:bodyPr wrap="square" lIns="91440" tIns="45720" rIns="91440" bIns="45720" anchor="t">
            <a:spAutoFit/>
          </a:bodyPr>
          <a:lstStyle/>
          <a:p>
            <a:pPr algn="ctr"/>
            <a:r>
              <a:rPr lang="en-US" sz="2800" b="1">
                <a:effectLst/>
                <a:latin typeface="Calibri"/>
                <a:ea typeface="Calibri"/>
                <a:cs typeface="Times New Roman"/>
              </a:rPr>
              <a:t>Billed After Disposal</a:t>
            </a:r>
            <a:r>
              <a:rPr lang="en-US" sz="2800" b="1">
                <a:latin typeface="Calibri"/>
                <a:ea typeface="Calibri"/>
                <a:cs typeface="Times New Roman"/>
              </a:rPr>
              <a:t> </a:t>
            </a:r>
            <a:endParaRPr lang="en-US"/>
          </a:p>
        </p:txBody>
      </p:sp>
      <p:pic>
        <p:nvPicPr>
          <p:cNvPr id="7" name="Picture 6" descr="Graphical user interface&#10;&#10;Description automatically generated with low confidence">
            <a:extLst>
              <a:ext uri="{FF2B5EF4-FFF2-40B4-BE49-F238E27FC236}">
                <a16:creationId xmlns:a16="http://schemas.microsoft.com/office/drawing/2014/main" id="{B602AB46-ED9D-164D-B48B-EDEFF1A0D116}"/>
              </a:ext>
            </a:extLst>
          </p:cNvPr>
          <p:cNvPicPr>
            <a:picLocks noChangeAspect="1"/>
          </p:cNvPicPr>
          <p:nvPr/>
        </p:nvPicPr>
        <p:blipFill>
          <a:blip r:embed="rId3"/>
          <a:stretch>
            <a:fillRect/>
          </a:stretch>
        </p:blipFill>
        <p:spPr>
          <a:xfrm>
            <a:off x="446112" y="897477"/>
            <a:ext cx="11311035" cy="1714578"/>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1546A532-3DB7-1514-1627-0CEC9A123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Tree>
    <p:extLst>
      <p:ext uri="{BB962C8B-B14F-4D97-AF65-F5344CB8AC3E}">
        <p14:creationId xmlns:p14="http://schemas.microsoft.com/office/powerpoint/2010/main" val="4240656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E5E48B-ECD6-5ED4-8FA7-43CE921E11D6}"/>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Monthly Fleet Reports (MFR)</a:t>
            </a: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372356E1-9C1A-5108-6198-43035E40E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4" name="TextBox 3">
            <a:extLst>
              <a:ext uri="{FF2B5EF4-FFF2-40B4-BE49-F238E27FC236}">
                <a16:creationId xmlns:a16="http://schemas.microsoft.com/office/drawing/2014/main" id="{A89DDDDE-17ED-9043-1ED6-3685C520601C}"/>
              </a:ext>
            </a:extLst>
          </p:cNvPr>
          <p:cNvSpPr txBox="1"/>
          <p:nvPr/>
        </p:nvSpPr>
        <p:spPr>
          <a:xfrm>
            <a:off x="1481450" y="798285"/>
            <a:ext cx="9845309" cy="2831544"/>
          </a:xfrm>
          <a:prstGeom prst="rect">
            <a:avLst/>
          </a:prstGeom>
          <a:noFill/>
        </p:spPr>
        <p:txBody>
          <a:bodyPr wrap="square" lIns="91440" tIns="45720" rIns="91440" bIns="45720" anchor="t">
            <a:spAutoFit/>
          </a:bodyPr>
          <a:lstStyle/>
          <a:p>
            <a:pPr marL="342900" indent="-342900" fontAlgn="base">
              <a:buFont typeface="Symbol" panose="05050102010706020507" pitchFamily="18" charset="2"/>
              <a:buChar char=""/>
            </a:pPr>
            <a:r>
              <a:rPr lang="en-US" sz="1800">
                <a:effectLst/>
                <a:latin typeface="Calibri"/>
                <a:ea typeface="Times New Roman" panose="02020603050405020304" pitchFamily="18" charset="0"/>
                <a:cs typeface="Calibri"/>
              </a:rPr>
              <a:t>The </a:t>
            </a:r>
            <a:r>
              <a:rPr lang="en-US" b="1">
                <a:latin typeface="Calibri"/>
                <a:ea typeface="Times New Roman" panose="02020603050405020304" pitchFamily="18" charset="0"/>
                <a:cs typeface="Calibri"/>
              </a:rPr>
              <a:t>Monthly</a:t>
            </a:r>
            <a:r>
              <a:rPr lang="en-US" sz="1800" b="1">
                <a:effectLst/>
                <a:latin typeface="Calibri"/>
                <a:ea typeface="Times New Roman" panose="02020603050405020304" pitchFamily="18" charset="0"/>
                <a:cs typeface="Calibri"/>
              </a:rPr>
              <a:t> Fleet </a:t>
            </a:r>
            <a:r>
              <a:rPr lang="en-US" b="1">
                <a:latin typeface="Calibri"/>
                <a:ea typeface="Times New Roman" panose="02020603050405020304" pitchFamily="18" charset="0"/>
                <a:cs typeface="Calibri"/>
              </a:rPr>
              <a:t>Report (MFR)</a:t>
            </a:r>
            <a:r>
              <a:rPr lang="en-US" sz="1800">
                <a:effectLst/>
                <a:latin typeface="Calibri"/>
                <a:ea typeface="Times New Roman" panose="02020603050405020304" pitchFamily="18" charset="0"/>
                <a:cs typeface="Calibri"/>
              </a:rPr>
              <a:t> is sent to</a:t>
            </a:r>
            <a:r>
              <a:rPr lang="en-US">
                <a:latin typeface="Calibri"/>
                <a:ea typeface="Times New Roman" panose="02020603050405020304" pitchFamily="18" charset="0"/>
                <a:cs typeface="Calibri"/>
              </a:rPr>
              <a:t> </a:t>
            </a:r>
            <a:r>
              <a:rPr lang="en-US" b="1">
                <a:latin typeface="Calibri"/>
                <a:ea typeface="Times New Roman" panose="02020603050405020304" pitchFamily="18" charset="0"/>
                <a:cs typeface="Calibri"/>
              </a:rPr>
              <a:t>Agency</a:t>
            </a:r>
            <a:r>
              <a:rPr lang="en-US" sz="1800" b="1">
                <a:effectLst/>
                <a:latin typeface="Calibri"/>
                <a:ea typeface="Times New Roman" panose="02020603050405020304" pitchFamily="18" charset="0"/>
                <a:cs typeface="Calibri"/>
              </a:rPr>
              <a:t> </a:t>
            </a:r>
            <a:r>
              <a:rPr lang="en-US" b="1">
                <a:latin typeface="Calibri"/>
                <a:ea typeface="Times New Roman" panose="02020603050405020304" pitchFamily="18" charset="0"/>
                <a:cs typeface="Calibri"/>
              </a:rPr>
              <a:t>Fleet</a:t>
            </a:r>
            <a:r>
              <a:rPr lang="en-US" sz="1800" b="1">
                <a:effectLst/>
                <a:latin typeface="Calibri"/>
                <a:ea typeface="Times New Roman" panose="02020603050405020304" pitchFamily="18" charset="0"/>
                <a:cs typeface="Calibri"/>
              </a:rPr>
              <a:t> </a:t>
            </a:r>
            <a:r>
              <a:rPr lang="en-US" b="1">
                <a:latin typeface="Calibri"/>
                <a:ea typeface="Times New Roman" panose="02020603050405020304" pitchFamily="18" charset="0"/>
                <a:cs typeface="Calibri"/>
              </a:rPr>
              <a:t>Managers</a:t>
            </a:r>
            <a:r>
              <a:rPr lang="en-US" sz="1800">
                <a:effectLst/>
                <a:latin typeface="Calibri"/>
                <a:ea typeface="Times New Roman" panose="02020603050405020304" pitchFamily="18" charset="0"/>
                <a:cs typeface="Calibri"/>
              </a:rPr>
              <a:t> on or about the 15</a:t>
            </a:r>
            <a:r>
              <a:rPr lang="en-US" sz="1800" baseline="30000">
                <a:effectLst/>
                <a:latin typeface="Calibri"/>
                <a:ea typeface="Times New Roman" panose="02020603050405020304" pitchFamily="18" charset="0"/>
                <a:cs typeface="Calibri"/>
              </a:rPr>
              <a:t>th</a:t>
            </a:r>
            <a:r>
              <a:rPr lang="en-US" sz="1800">
                <a:effectLst/>
                <a:latin typeface="Calibri"/>
                <a:ea typeface="Times New Roman" panose="02020603050405020304" pitchFamily="18" charset="0"/>
                <a:cs typeface="Calibri"/>
              </a:rPr>
              <a:t> of every month.</a:t>
            </a:r>
          </a:p>
          <a:p>
            <a:pPr marL="342900" indent="-342900" fontAlgn="base">
              <a:buFont typeface="Symbol" panose="05050102010706020507" pitchFamily="18" charset="2"/>
              <a:buChar char=""/>
            </a:pPr>
            <a:r>
              <a:rPr lang="en-US" b="1">
                <a:latin typeface="Calibri"/>
                <a:ea typeface="Times New Roman" panose="02020603050405020304" pitchFamily="18" charset="0"/>
                <a:cs typeface="Calibri"/>
              </a:rPr>
              <a:t>The MFR is a STATIC Report </a:t>
            </a:r>
            <a:r>
              <a:rPr lang="en-US">
                <a:latin typeface="Calibri"/>
                <a:ea typeface="Times New Roman" panose="02020603050405020304" pitchFamily="18" charset="0"/>
                <a:cs typeface="Calibri"/>
              </a:rPr>
              <a:t>- A snapshot of the AUTOS system and your vehicle data at a specific moment in time. </a:t>
            </a:r>
          </a:p>
          <a:p>
            <a:pPr marL="342900" indent="-342900">
              <a:buFont typeface="Symbol" panose="05050102010706020507" pitchFamily="18" charset="2"/>
              <a:buChar char=""/>
            </a:pPr>
            <a:r>
              <a:rPr lang="en-US">
                <a:effectLst/>
                <a:latin typeface="Calibri"/>
                <a:ea typeface="Times New Roman" panose="02020603050405020304" pitchFamily="18" charset="0"/>
                <a:cs typeface="Calibri"/>
              </a:rPr>
              <a:t>AUTOS </a:t>
            </a:r>
            <a:r>
              <a:rPr lang="en-US">
                <a:latin typeface="Calibri"/>
                <a:ea typeface="Times New Roman" panose="02020603050405020304" pitchFamily="18" charset="0"/>
                <a:cs typeface="Calibri"/>
              </a:rPr>
              <a:t>and the MFR</a:t>
            </a:r>
            <a:r>
              <a:rPr lang="en-US">
                <a:effectLst/>
                <a:latin typeface="Calibri"/>
                <a:ea typeface="Times New Roman" panose="02020603050405020304" pitchFamily="18" charset="0"/>
                <a:cs typeface="Calibri"/>
              </a:rPr>
              <a:t> </a:t>
            </a:r>
            <a:r>
              <a:rPr lang="en-US">
                <a:latin typeface="Calibri"/>
                <a:ea typeface="Times New Roman" panose="02020603050405020304" pitchFamily="18" charset="0"/>
                <a:cs typeface="Calibri"/>
              </a:rPr>
              <a:t>may not match 100% due to updates that may occur after the report is generated. AUTOS is a live site and captures information in real time!</a:t>
            </a:r>
          </a:p>
          <a:p>
            <a:pPr marL="342900" indent="-342900" fontAlgn="base">
              <a:buFont typeface="Symbol" panose="05050102010706020507" pitchFamily="18" charset="2"/>
              <a:buChar char=""/>
            </a:pPr>
            <a:r>
              <a:rPr lang="en-US" sz="1800">
                <a:effectLst/>
                <a:latin typeface="Calibri"/>
                <a:ea typeface="Times New Roman" panose="02020603050405020304" pitchFamily="18" charset="0"/>
                <a:cs typeface="Calibri"/>
              </a:rPr>
              <a:t>This report extracts and organizes the data in </a:t>
            </a:r>
            <a:r>
              <a:rPr lang="en-US">
                <a:latin typeface="Calibri"/>
                <a:ea typeface="Times New Roman" panose="02020603050405020304" pitchFamily="18" charset="0"/>
                <a:cs typeface="Calibri"/>
              </a:rPr>
              <a:t>AUTOS </a:t>
            </a:r>
            <a:r>
              <a:rPr lang="en-US">
                <a:latin typeface="Times New Roman"/>
                <a:ea typeface="Times New Roman" panose="02020603050405020304" pitchFamily="18" charset="0"/>
                <a:cs typeface="Times New Roman"/>
              </a:rPr>
              <a:t>to </a:t>
            </a:r>
            <a:r>
              <a:rPr lang="en-US" sz="1800">
                <a:effectLst/>
                <a:latin typeface="Calibri"/>
                <a:ea typeface="Times New Roman" panose="02020603050405020304" pitchFamily="18" charset="0"/>
                <a:cs typeface="Calibri"/>
              </a:rPr>
              <a:t>flag any additional data inconsistencies</a:t>
            </a:r>
          </a:p>
          <a:p>
            <a:pPr marL="342900" indent="-342900" fontAlgn="base">
              <a:buFont typeface="Symbol" panose="05050102010706020507" pitchFamily="18" charset="2"/>
              <a:buChar char=""/>
            </a:pPr>
            <a:r>
              <a:rPr lang="en-US">
                <a:latin typeface="Calibri" panose="020F0502020204030204" pitchFamily="34" charset="0"/>
                <a:ea typeface="Times New Roman" panose="02020603050405020304" pitchFamily="18" charset="0"/>
              </a:rPr>
              <a:t>Utilize the monthly report to correct any issues that are still outstanding. See example below.</a:t>
            </a:r>
            <a:r>
              <a:rPr lang="en-US">
                <a:effectLst/>
                <a:latin typeface="Calibri" panose="020F0502020204030204" pitchFamily="34" charset="0"/>
                <a:ea typeface="Times New Roman" panose="02020603050405020304" pitchFamily="18" charset="0"/>
              </a:rPr>
              <a:t>  </a:t>
            </a:r>
            <a:endParaRPr lang="en-US">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endParaRPr lang="en-US" sz="1800">
              <a:effectLst/>
              <a:latin typeface="Calibri" panose="020F0502020204030204" pitchFamily="34"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endParaRPr lang="en-US" sz="1600">
              <a:effectLst/>
              <a:latin typeface="Calibri"/>
              <a:ea typeface="Calibri"/>
              <a:cs typeface="Times New Roman"/>
            </a:endParaRPr>
          </a:p>
        </p:txBody>
      </p:sp>
      <p:pic>
        <p:nvPicPr>
          <p:cNvPr id="5" name="Picture 4" descr="Chart&#10;&#10;Description automatically generated">
            <a:extLst>
              <a:ext uri="{FF2B5EF4-FFF2-40B4-BE49-F238E27FC236}">
                <a16:creationId xmlns:a16="http://schemas.microsoft.com/office/drawing/2014/main" id="{11874B07-A813-8C83-3FE2-FDC5EA773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967" y="2490070"/>
            <a:ext cx="9942453" cy="2188348"/>
          </a:xfrm>
          <a:prstGeom prst="rect">
            <a:avLst/>
          </a:prstGeom>
        </p:spPr>
      </p:pic>
      <p:sp>
        <p:nvSpPr>
          <p:cNvPr id="6" name="Circle: Hollow 5">
            <a:extLst>
              <a:ext uri="{FF2B5EF4-FFF2-40B4-BE49-F238E27FC236}">
                <a16:creationId xmlns:a16="http://schemas.microsoft.com/office/drawing/2014/main" id="{F0D94953-3817-0434-EBF6-1EF85CF8FAF8}"/>
              </a:ext>
            </a:extLst>
          </p:cNvPr>
          <p:cNvSpPr/>
          <p:nvPr/>
        </p:nvSpPr>
        <p:spPr>
          <a:xfrm>
            <a:off x="3716594" y="3495512"/>
            <a:ext cx="4011927" cy="883655"/>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Circle: Hollow 6">
            <a:extLst>
              <a:ext uri="{FF2B5EF4-FFF2-40B4-BE49-F238E27FC236}">
                <a16:creationId xmlns:a16="http://schemas.microsoft.com/office/drawing/2014/main" id="{A0D81F2B-5F3A-A960-4EF9-EC21C909F416}"/>
              </a:ext>
            </a:extLst>
          </p:cNvPr>
          <p:cNvSpPr/>
          <p:nvPr/>
        </p:nvSpPr>
        <p:spPr>
          <a:xfrm>
            <a:off x="9775836" y="3605188"/>
            <a:ext cx="688624" cy="353961"/>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4FBACA8C-3497-5FC8-F232-147E883364B2}"/>
              </a:ext>
            </a:extLst>
          </p:cNvPr>
          <p:cNvSpPr txBox="1"/>
          <p:nvPr/>
        </p:nvSpPr>
        <p:spPr>
          <a:xfrm>
            <a:off x="1481450" y="4751781"/>
            <a:ext cx="7863458" cy="2714974"/>
          </a:xfrm>
          <a:prstGeom prst="rect">
            <a:avLst/>
          </a:prstGeom>
          <a:noFill/>
        </p:spPr>
        <p:txBody>
          <a:bodyPr wrap="square" lIns="91440" tIns="45720" rIns="91440" bIns="45720" anchor="t">
            <a:spAutoFit/>
          </a:bodyPr>
          <a:lstStyle/>
          <a:p>
            <a:pPr marL="342900" indent="-342900">
              <a:lnSpc>
                <a:spcPct val="107000"/>
              </a:lnSpc>
              <a:buFont typeface="Symbol" panose="05050102010706020507" pitchFamily="18" charset="2"/>
              <a:buChar char=""/>
            </a:pPr>
            <a:r>
              <a:rPr lang="en-US">
                <a:latin typeface="Calibri"/>
                <a:ea typeface="Calibri"/>
                <a:cs typeface="Times New Roman"/>
              </a:rPr>
              <a:t>What’s wrong in this Fleet Management Report?</a:t>
            </a:r>
          </a:p>
          <a:p>
            <a:pPr marL="800100" lvl="1" indent="-342900">
              <a:lnSpc>
                <a:spcPct val="107000"/>
              </a:lnSpc>
              <a:buFont typeface="Symbol" panose="05050102010706020507" pitchFamily="18" charset="2"/>
              <a:buChar char=""/>
            </a:pPr>
            <a:r>
              <a:rPr lang="en-US">
                <a:latin typeface="Calibri"/>
                <a:ea typeface="Calibri"/>
                <a:cs typeface="Times New Roman"/>
              </a:rPr>
              <a:t>The report shows that the vehicle contact validated a negative mileage.</a:t>
            </a:r>
          </a:p>
          <a:p>
            <a:pPr marL="800100" lvl="1" indent="-342900">
              <a:lnSpc>
                <a:spcPct val="107000"/>
              </a:lnSpc>
              <a:buFont typeface="Symbol" panose="05050102010706020507" pitchFamily="18" charset="2"/>
              <a:buChar char=""/>
            </a:pPr>
            <a:r>
              <a:rPr lang="en-US">
                <a:latin typeface="Calibri"/>
                <a:ea typeface="Calibri"/>
                <a:cs typeface="Times New Roman"/>
              </a:rPr>
              <a:t>This type of mileage is NOT possible. </a:t>
            </a:r>
          </a:p>
          <a:p>
            <a:pPr marL="800100" lvl="1" indent="-342900">
              <a:lnSpc>
                <a:spcPct val="107000"/>
              </a:lnSpc>
              <a:buFont typeface="Symbol" panose="05050102010706020507" pitchFamily="18" charset="2"/>
              <a:buChar char=""/>
            </a:pPr>
            <a:r>
              <a:rPr lang="en-US">
                <a:latin typeface="Calibri"/>
                <a:ea typeface="Calibri"/>
                <a:cs typeface="Times New Roman"/>
              </a:rPr>
              <a:t>Using the fleet report as a reference, Log into AUTOS, Find Vehicle 2GNALBEK9H159880 and Correct this. </a:t>
            </a:r>
          </a:p>
          <a:p>
            <a:pPr marL="800100" lvl="1" indent="-342900">
              <a:lnSpc>
                <a:spcPct val="107000"/>
              </a:lnSpc>
              <a:buFont typeface="Symbol" panose="05050102010706020507" pitchFamily="18" charset="2"/>
              <a:buChar char=""/>
            </a:pPr>
            <a:endParaRPr lang="en-US">
              <a:latin typeface="Calibri"/>
              <a:ea typeface="Calibri"/>
              <a:cs typeface="Times New Roman"/>
            </a:endParaRPr>
          </a:p>
          <a:p>
            <a:pPr marL="342900" indent="-342900">
              <a:lnSpc>
                <a:spcPct val="107000"/>
              </a:lnSpc>
              <a:buFont typeface="Symbol" panose="05050102010706020507" pitchFamily="18" charset="2"/>
              <a:buChar char=""/>
            </a:pPr>
            <a:endParaRPr lang="en-US">
              <a:latin typeface="Calibri"/>
              <a:ea typeface="Calibri"/>
              <a:cs typeface="Times New Roman"/>
            </a:endParaRPr>
          </a:p>
          <a:p>
            <a:pPr marL="342900" indent="-342900">
              <a:lnSpc>
                <a:spcPct val="107000"/>
              </a:lnSpc>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122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64FDC-0234-75BE-8610-82C4068BC31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A0D21F-6FB2-2AB6-D8EA-3D5A35A8621B}"/>
              </a:ext>
            </a:extLst>
          </p:cNvPr>
          <p:cNvSpPr txBox="1"/>
          <p:nvPr/>
        </p:nvSpPr>
        <p:spPr>
          <a:xfrm>
            <a:off x="3126045" y="289873"/>
            <a:ext cx="5663649" cy="954107"/>
          </a:xfrm>
          <a:prstGeom prst="rect">
            <a:avLst/>
          </a:prstGeom>
          <a:noFill/>
        </p:spPr>
        <p:txBody>
          <a:bodyPr wrap="square" lIns="91440" tIns="45720" rIns="91440" bIns="45720" anchor="t">
            <a:spAutoFit/>
          </a:bodyPr>
          <a:lstStyle/>
          <a:p>
            <a:pPr algn="ctr"/>
            <a:r>
              <a:rPr lang="en-US" sz="2800" b="1" dirty="0">
                <a:latin typeface="Calibri"/>
                <a:ea typeface="Calibri"/>
                <a:cs typeface="Times New Roman"/>
              </a:rPr>
              <a:t>VAM Survey</a:t>
            </a:r>
          </a:p>
          <a:p>
            <a:pPr algn="ctr"/>
            <a:r>
              <a:rPr lang="en-US" sz="2800" b="1" dirty="0">
                <a:latin typeface="Calibri"/>
                <a:ea typeface="Calibri"/>
                <a:cs typeface="Times New Roman"/>
              </a:rPr>
              <a:t>Vehicle </a:t>
            </a:r>
            <a:r>
              <a:rPr lang="en-US" sz="2800" b="1">
                <a:latin typeface="Calibri"/>
                <a:ea typeface="Calibri"/>
                <a:cs typeface="Times New Roman"/>
              </a:rPr>
              <a:t>Allocation Methodology</a:t>
            </a: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5346E242-6F10-15B1-59F6-49D4B8644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8" name="TextBox 7">
            <a:extLst>
              <a:ext uri="{FF2B5EF4-FFF2-40B4-BE49-F238E27FC236}">
                <a16:creationId xmlns:a16="http://schemas.microsoft.com/office/drawing/2014/main" id="{8039EC2A-2A0D-F197-1088-A66C221A66CF}"/>
              </a:ext>
            </a:extLst>
          </p:cNvPr>
          <p:cNvSpPr txBox="1"/>
          <p:nvPr/>
        </p:nvSpPr>
        <p:spPr>
          <a:xfrm>
            <a:off x="786580" y="4958978"/>
            <a:ext cx="8347587" cy="1233158"/>
          </a:xfrm>
          <a:prstGeom prst="rect">
            <a:avLst/>
          </a:prstGeom>
          <a:noFill/>
        </p:spPr>
        <p:txBody>
          <a:bodyPr wrap="square" lIns="91440" tIns="45720" rIns="91440" bIns="45720" anchor="t">
            <a:spAutoFit/>
          </a:bodyPr>
          <a:lstStyle/>
          <a:p>
            <a:pPr lvl="1">
              <a:lnSpc>
                <a:spcPct val="107000"/>
              </a:lnSpc>
            </a:pPr>
            <a:endParaRPr lang="en-US" dirty="0">
              <a:latin typeface="Calibri"/>
              <a:ea typeface="Calibri"/>
              <a:cs typeface="Times New Roman"/>
            </a:endParaRPr>
          </a:p>
          <a:p>
            <a:pPr marL="342900" indent="-342900">
              <a:lnSpc>
                <a:spcPct val="107000"/>
              </a:lnSpc>
              <a:buFont typeface="Symbol" panose="05050102010706020507" pitchFamily="18" charset="2"/>
              <a:buChar char=""/>
            </a:pPr>
            <a:endParaRPr lang="en-US" dirty="0">
              <a:latin typeface="Calibri"/>
              <a:ea typeface="Calibri"/>
              <a:cs typeface="Times New Roman"/>
            </a:endParaRPr>
          </a:p>
          <a:p>
            <a:pPr marL="342900" indent="-342900">
              <a:lnSpc>
                <a:spcPct val="107000"/>
              </a:lnSpc>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9804A53C-F63A-3798-C810-6E03A38F3B7E}"/>
              </a:ext>
            </a:extLst>
          </p:cNvPr>
          <p:cNvPicPr>
            <a:picLocks noChangeAspect="1"/>
          </p:cNvPicPr>
          <p:nvPr/>
        </p:nvPicPr>
        <p:blipFill>
          <a:blip r:embed="rId4"/>
          <a:stretch>
            <a:fillRect/>
          </a:stretch>
        </p:blipFill>
        <p:spPr>
          <a:xfrm>
            <a:off x="786580" y="1737670"/>
            <a:ext cx="10707329" cy="2609065"/>
          </a:xfrm>
          <a:prstGeom prst="rect">
            <a:avLst/>
          </a:prstGeom>
        </p:spPr>
      </p:pic>
    </p:spTree>
    <p:extLst>
      <p:ext uri="{BB962C8B-B14F-4D97-AF65-F5344CB8AC3E}">
        <p14:creationId xmlns:p14="http://schemas.microsoft.com/office/powerpoint/2010/main" val="4116389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373CA2-BFB5-45B3-D495-07BA24278461}"/>
              </a:ext>
            </a:extLst>
          </p:cNvPr>
          <p:cNvSpPr txBox="1"/>
          <p:nvPr/>
        </p:nvSpPr>
        <p:spPr>
          <a:xfrm>
            <a:off x="88492" y="103146"/>
            <a:ext cx="12300154" cy="6247864"/>
          </a:xfrm>
          <a:prstGeom prst="rect">
            <a:avLst/>
          </a:prstGeom>
          <a:noFill/>
        </p:spPr>
        <p:txBody>
          <a:bodyPr wrap="square">
            <a:spAutoFit/>
          </a:bodyPr>
          <a:lstStyle/>
          <a:p>
            <a:pPr algn="l">
              <a:buNone/>
            </a:pPr>
            <a:r>
              <a:rPr lang="en-US" sz="1400" b="1" i="0" u="sng" dirty="0">
                <a:solidFill>
                  <a:srgbClr val="000000"/>
                </a:solidFill>
                <a:effectLst/>
                <a:latin typeface="Calibri" panose="020F0502020204030204" pitchFamily="34" charset="0"/>
              </a:rPr>
              <a:t>VEHICLE ALLOCATION METHODOLOGY (VAM) SURVEY:</a:t>
            </a:r>
            <a:endParaRPr lang="en-US" sz="1400" b="0" i="0" dirty="0">
              <a:solidFill>
                <a:srgbClr val="242424"/>
              </a:solidFill>
              <a:effectLst/>
              <a:latin typeface="Aptos" panose="020B0004020202020204" pitchFamily="34" charset="0"/>
            </a:endParaRPr>
          </a:p>
          <a:p>
            <a:pPr algn="l">
              <a:buNone/>
            </a:pPr>
            <a:r>
              <a:rPr lang="en-US" sz="1400" b="0" i="0" dirty="0">
                <a:solidFill>
                  <a:srgbClr val="000000"/>
                </a:solidFill>
                <a:effectLst/>
                <a:latin typeface="Calibri" panose="020F0502020204030204" pitchFamily="34" charset="0"/>
              </a:rPr>
              <a:t>VAM is a federally mandated program governed by congress that is implemented using a questionnaire. VAM’s are to be conducted no less than every three to five years upon all federal fleets. Vehicle contacts and fleet managers must complete this survey for each vehicle to ensure their needs and insights are considered by HQ leadership when assessing and determining each vehicles final outcome disposition decision.</a:t>
            </a:r>
            <a:endParaRPr lang="en-US" sz="1400" b="0" i="0" dirty="0">
              <a:solidFill>
                <a:srgbClr val="242424"/>
              </a:solidFill>
              <a:effectLst/>
              <a:latin typeface="Aptos" panose="020B0004020202020204" pitchFamily="34" charset="0"/>
            </a:endParaRPr>
          </a:p>
          <a:p>
            <a:pPr algn="l">
              <a:buNone/>
            </a:pPr>
            <a:r>
              <a:rPr lang="en-US" sz="1400" b="1" i="0" u="none" strike="noStrike" dirty="0">
                <a:solidFill>
                  <a:srgbClr val="000000"/>
                </a:solidFill>
                <a:effectLst/>
                <a:latin typeface="Calibri" panose="020F0502020204030204" pitchFamily="34" charset="0"/>
              </a:rPr>
              <a:t> </a:t>
            </a:r>
            <a:endParaRPr lang="en-US" sz="1400" b="0" i="0" dirty="0">
              <a:solidFill>
                <a:srgbClr val="242424"/>
              </a:solidFill>
              <a:effectLst/>
            </a:endParaRPr>
          </a:p>
          <a:p>
            <a:pPr algn="l">
              <a:buNone/>
            </a:pPr>
            <a:r>
              <a:rPr lang="en-US" sz="1400" b="1" i="0" u="sng" dirty="0">
                <a:solidFill>
                  <a:srgbClr val="000000"/>
                </a:solidFill>
                <a:effectLst/>
              </a:rPr>
              <a:t>Purpose:</a:t>
            </a:r>
            <a:r>
              <a:rPr lang="en-US" sz="1400" b="1" i="0" dirty="0">
                <a:solidFill>
                  <a:srgbClr val="000000"/>
                </a:solidFill>
                <a:effectLst/>
              </a:rPr>
              <a:t> </a:t>
            </a:r>
            <a:endParaRPr lang="en-US" sz="1400" b="0" i="0" dirty="0">
              <a:solidFill>
                <a:srgbClr val="242424"/>
              </a:solidFill>
              <a:effectLst/>
            </a:endParaRPr>
          </a:p>
          <a:p>
            <a:pPr algn="l">
              <a:buNone/>
            </a:pPr>
            <a:r>
              <a:rPr lang="en-US" sz="1400" b="0" i="0" dirty="0">
                <a:solidFill>
                  <a:srgbClr val="000000"/>
                </a:solidFill>
                <a:effectLst/>
              </a:rPr>
              <a:t>This survey is to </a:t>
            </a:r>
            <a:r>
              <a:rPr lang="en-US" sz="1400" b="0" i="0" dirty="0">
                <a:solidFill>
                  <a:srgbClr val="242424"/>
                </a:solidFill>
                <a:effectLst/>
              </a:rPr>
              <a:t>accurately account for each actively assigned agency owned (AO) and GSA lease (GL) vehicles utilization, primary purpose, right size, class, &amp; type vehicle required (fleet matrix) </a:t>
            </a:r>
            <a:r>
              <a:rPr lang="en-US" sz="1400" b="0" i="0" dirty="0">
                <a:solidFill>
                  <a:srgbClr val="000000"/>
                </a:solidFill>
                <a:effectLst/>
              </a:rPr>
              <a:t>to include which are emergency service and mission-critical vehicles actively assigned</a:t>
            </a:r>
            <a:r>
              <a:rPr lang="en-US" sz="1400" b="0" i="0" dirty="0">
                <a:solidFill>
                  <a:srgbClr val="242424"/>
                </a:solidFill>
                <a:effectLst/>
              </a:rPr>
              <a:t>; and to determine the need for possible realignment, downsizing, upsizing,  or removal/reduction of vehicles from the fleet.</a:t>
            </a:r>
          </a:p>
          <a:p>
            <a:pPr algn="l">
              <a:buNone/>
            </a:pPr>
            <a:r>
              <a:rPr lang="en-US" sz="1400" b="0" i="0" dirty="0">
                <a:solidFill>
                  <a:srgbClr val="242424"/>
                </a:solidFill>
                <a:effectLst/>
              </a:rPr>
              <a:t> </a:t>
            </a:r>
          </a:p>
          <a:p>
            <a:pPr algn="l">
              <a:buNone/>
            </a:pPr>
            <a:r>
              <a:rPr lang="en-US" sz="1400" b="1" i="0" u="sng" dirty="0">
                <a:solidFill>
                  <a:srgbClr val="000000"/>
                </a:solidFill>
                <a:effectLst/>
              </a:rPr>
              <a:t>Note:</a:t>
            </a:r>
            <a:endParaRPr lang="en-US" sz="1400" b="0" i="0" dirty="0">
              <a:solidFill>
                <a:srgbClr val="242424"/>
              </a:solidFill>
              <a:effectLst/>
            </a:endParaRPr>
          </a:p>
          <a:p>
            <a:pPr algn="l">
              <a:buNone/>
            </a:pPr>
            <a:r>
              <a:rPr lang="en-US" sz="1400" b="0" i="0" dirty="0">
                <a:solidFill>
                  <a:srgbClr val="000000"/>
                </a:solidFill>
                <a:effectLst/>
              </a:rPr>
              <a:t>if a vehicle has had an Excessive Low Utilization (ELU) survey completed in AUTOs that information will be auto populated within the VAM survey. Vehicle contacts can edit that information as needed or leave as is if no edits are required. The additional VAM questions will still be required to be completed (answered fully).  For those vehicles that were approved by Department HQ Fleet Manger for “Turn in’ without a replacement requested in the current FY25 CAM there will be no VAM survey requirement (many of these vehicles have already been turned in to GSA).</a:t>
            </a:r>
            <a:endParaRPr lang="en-US" sz="1400" b="0" i="0" dirty="0">
              <a:solidFill>
                <a:srgbClr val="242424"/>
              </a:solidFill>
              <a:effectLst/>
            </a:endParaRPr>
          </a:p>
          <a:p>
            <a:pPr algn="l">
              <a:buNone/>
            </a:pPr>
            <a:r>
              <a:rPr lang="en-US" sz="1400" b="0" i="0" dirty="0">
                <a:solidFill>
                  <a:srgbClr val="000000"/>
                </a:solidFill>
                <a:effectLst/>
                <a:latin typeface="Calibri" panose="020F0502020204030204" pitchFamily="34" charset="0"/>
              </a:rPr>
              <a:t> </a:t>
            </a:r>
            <a:endParaRPr lang="en-US" sz="1400" b="0" i="0" dirty="0">
              <a:solidFill>
                <a:srgbClr val="242424"/>
              </a:solidFill>
              <a:effectLst/>
              <a:latin typeface="Aptos" panose="020B0004020202020204" pitchFamily="34" charset="0"/>
            </a:endParaRPr>
          </a:p>
          <a:p>
            <a:pPr algn="l">
              <a:buNone/>
            </a:pPr>
            <a:r>
              <a:rPr lang="en-US" sz="1400" b="1" i="0" u="sng" dirty="0">
                <a:solidFill>
                  <a:srgbClr val="000000"/>
                </a:solidFill>
                <a:effectLst/>
                <a:latin typeface="Calibri" panose="020F0502020204030204" pitchFamily="34" charset="0"/>
              </a:rPr>
              <a:t>Responsibilities:</a:t>
            </a:r>
            <a:br>
              <a:rPr lang="en-US" sz="1400" b="1" i="0" u="sng" dirty="0">
                <a:solidFill>
                  <a:srgbClr val="000000"/>
                </a:solidFill>
                <a:effectLst/>
                <a:latin typeface="Calibri" panose="020F0502020204030204" pitchFamily="34" charset="0"/>
              </a:rPr>
            </a:br>
            <a:r>
              <a:rPr lang="en-US" sz="1400" b="0" i="0" dirty="0">
                <a:solidFill>
                  <a:srgbClr val="000000"/>
                </a:solidFill>
                <a:effectLst/>
                <a:latin typeface="Calibri" panose="020F0502020204030204" pitchFamily="34" charset="0"/>
              </a:rPr>
              <a:t>ATTN: All DOL vehicle contacts and Agencies Fleet Managers must complete this survey for each assigned vehicle, including emergency service vehicles within AUTOs.</a:t>
            </a:r>
            <a:endParaRPr lang="en-US" sz="1400" b="0" i="0" dirty="0">
              <a:solidFill>
                <a:srgbClr val="242424"/>
              </a:solidFill>
              <a:effectLst/>
              <a:latin typeface="Aptos" panose="020B0004020202020204" pitchFamily="34" charset="0"/>
            </a:endParaRPr>
          </a:p>
          <a:p>
            <a:pPr algn="l">
              <a:buFont typeface="Arial" panose="020B0604020202020204" pitchFamily="34" charset="0"/>
              <a:buChar char="•"/>
            </a:pPr>
            <a:r>
              <a:rPr lang="en-US" sz="1400" b="0" i="0" dirty="0">
                <a:solidFill>
                  <a:srgbClr val="000000"/>
                </a:solidFill>
                <a:effectLst/>
                <a:latin typeface="Calibri" panose="020F0502020204030204" pitchFamily="34" charset="0"/>
              </a:rPr>
              <a:t>Vehicle contacts survey period: </a:t>
            </a:r>
            <a:r>
              <a:rPr lang="en-US" sz="1400" b="1" i="0" dirty="0">
                <a:solidFill>
                  <a:srgbClr val="000000"/>
                </a:solidFill>
                <a:effectLst/>
                <a:highlight>
                  <a:srgbClr val="FFFF00"/>
                </a:highlight>
                <a:latin typeface="Calibri" panose="020F0502020204030204" pitchFamily="34" charset="0"/>
              </a:rPr>
              <a:t>April 17 – June 2</a:t>
            </a:r>
            <a:r>
              <a:rPr lang="en-US" sz="1400" b="1" i="0" baseline="30000" dirty="0">
                <a:solidFill>
                  <a:srgbClr val="000000"/>
                </a:solidFill>
                <a:effectLst/>
                <a:highlight>
                  <a:srgbClr val="FFFF00"/>
                </a:highlight>
                <a:latin typeface="Calibri" panose="020F0502020204030204" pitchFamily="34" charset="0"/>
              </a:rPr>
              <a:t>nd</a:t>
            </a:r>
            <a:r>
              <a:rPr lang="en-US" sz="1400" b="1" i="0" dirty="0">
                <a:solidFill>
                  <a:srgbClr val="000000"/>
                </a:solidFill>
                <a:effectLst/>
                <a:highlight>
                  <a:srgbClr val="FFFF00"/>
                </a:highlight>
                <a:latin typeface="Calibri" panose="020F0502020204030204" pitchFamily="34" charset="0"/>
              </a:rPr>
              <a:t>, 2025 Close of Business</a:t>
            </a:r>
            <a:endParaRPr lang="en-US" sz="1400" b="1" i="0" dirty="0">
              <a:solidFill>
                <a:srgbClr val="000000"/>
              </a:solidFill>
              <a:effectLst/>
              <a:highlight>
                <a:srgbClr val="FFFF00"/>
              </a:highlight>
              <a:latin typeface="Aptos" panose="020B0004020202020204" pitchFamily="34" charset="0"/>
            </a:endParaRPr>
          </a:p>
          <a:p>
            <a:pPr algn="l">
              <a:buFont typeface="Arial" panose="020B0604020202020204" pitchFamily="34" charset="0"/>
              <a:buChar char="•"/>
            </a:pPr>
            <a:r>
              <a:rPr lang="en-US" sz="1400" b="0" i="0" dirty="0">
                <a:solidFill>
                  <a:srgbClr val="000000"/>
                </a:solidFill>
                <a:effectLst/>
                <a:latin typeface="Calibri" panose="020F0502020204030204" pitchFamily="34" charset="0"/>
              </a:rPr>
              <a:t>Vehicle Contact will input answers to the best of their knowledge and all questions must be answered</a:t>
            </a:r>
            <a:endParaRPr lang="en-US" sz="1400" b="0" i="0" dirty="0">
              <a:solidFill>
                <a:srgbClr val="000000"/>
              </a:solidFill>
              <a:effectLst/>
              <a:latin typeface="Aptos" panose="020B0004020202020204" pitchFamily="34" charset="0"/>
            </a:endParaRPr>
          </a:p>
          <a:p>
            <a:pPr algn="l">
              <a:buFont typeface="Arial" panose="020B0604020202020204" pitchFamily="34" charset="0"/>
              <a:buChar char="•"/>
            </a:pPr>
            <a:r>
              <a:rPr lang="en-US" sz="1400" b="0" i="0" dirty="0">
                <a:solidFill>
                  <a:srgbClr val="000000"/>
                </a:solidFill>
                <a:effectLst/>
                <a:latin typeface="Calibri" panose="020F0502020204030204" pitchFamily="34" charset="0"/>
              </a:rPr>
              <a:t>Agencies Fleet Managers will review, approve, or reject each questionnaire. If rejected, comments will be provided as to why and what is required, and the vehicle contact will be notified by email to make corrections</a:t>
            </a:r>
            <a:endParaRPr lang="en-US" sz="1400" b="0" i="0" dirty="0">
              <a:solidFill>
                <a:srgbClr val="000000"/>
              </a:solidFill>
              <a:effectLst/>
              <a:latin typeface="Aptos" panose="020B0004020202020204" pitchFamily="34" charset="0"/>
            </a:endParaRPr>
          </a:p>
          <a:p>
            <a:pPr algn="l">
              <a:buFont typeface="Arial" panose="020B0604020202020204" pitchFamily="34" charset="0"/>
              <a:buChar char="•"/>
            </a:pPr>
            <a:r>
              <a:rPr lang="en-US" sz="1400" b="0" i="0" dirty="0">
                <a:solidFill>
                  <a:srgbClr val="000000"/>
                </a:solidFill>
                <a:effectLst/>
                <a:highlight>
                  <a:srgbClr val="FFFF00"/>
                </a:highlight>
                <a:latin typeface="Calibri" panose="020F0502020204030204" pitchFamily="34" charset="0"/>
              </a:rPr>
              <a:t>Agencies Fleet Managers must have all 100% of VAM surveys completed (accepted with no further rejections) by June 23</a:t>
            </a:r>
            <a:r>
              <a:rPr lang="en-US" sz="1400" b="0" i="0" baseline="30000" dirty="0">
                <a:solidFill>
                  <a:srgbClr val="000000"/>
                </a:solidFill>
                <a:effectLst/>
                <a:highlight>
                  <a:srgbClr val="FFFF00"/>
                </a:highlight>
                <a:latin typeface="Calibri" panose="020F0502020204030204" pitchFamily="34" charset="0"/>
              </a:rPr>
              <a:t>rd</a:t>
            </a:r>
            <a:r>
              <a:rPr lang="en-US" sz="1400" b="0" i="0" dirty="0">
                <a:solidFill>
                  <a:srgbClr val="000000"/>
                </a:solidFill>
                <a:effectLst/>
                <a:highlight>
                  <a:srgbClr val="FFFF00"/>
                </a:highlight>
                <a:latin typeface="Calibri" panose="020F0502020204030204" pitchFamily="34" charset="0"/>
              </a:rPr>
              <a:t>, 2025</a:t>
            </a:r>
            <a:endParaRPr lang="en-US" sz="1400" b="0" i="0" dirty="0">
              <a:solidFill>
                <a:srgbClr val="000000"/>
              </a:solidFill>
              <a:effectLst/>
              <a:highlight>
                <a:srgbClr val="FFFF00"/>
              </a:highlight>
              <a:latin typeface="Aptos" panose="020B0004020202020204" pitchFamily="34" charset="0"/>
            </a:endParaRPr>
          </a:p>
          <a:p>
            <a:pPr algn="l">
              <a:buFont typeface="Arial" panose="020B0604020202020204" pitchFamily="34" charset="0"/>
              <a:buChar char="•"/>
            </a:pPr>
            <a:r>
              <a:rPr lang="en-US" sz="1400" b="0" i="0" dirty="0">
                <a:solidFill>
                  <a:srgbClr val="000000"/>
                </a:solidFill>
                <a:effectLst/>
                <a:latin typeface="Calibri" panose="020F0502020204030204" pitchFamily="34" charset="0"/>
              </a:rPr>
              <a:t>The Department HQ Fleet Manager will have four weeks to assess the results, provide recommendation of final disposition to Director of Real and Personal Property who certifies final approval of disposition decision of vehicles that are recommended for downsizing, upsizing, or removal from fleet (turn in to reduce fleet)</a:t>
            </a:r>
            <a:endParaRPr lang="en-US" sz="1400" b="0" i="0" dirty="0">
              <a:solidFill>
                <a:srgbClr val="000000"/>
              </a:solidFill>
              <a:effectLst/>
              <a:latin typeface="Aptos" panose="020B0004020202020204" pitchFamily="34" charset="0"/>
            </a:endParaRPr>
          </a:p>
          <a:p>
            <a:pPr algn="l">
              <a:buFont typeface="Arial" panose="020B0604020202020204" pitchFamily="34" charset="0"/>
              <a:buChar char="•"/>
            </a:pPr>
            <a:r>
              <a:rPr lang="en-US" sz="1400" b="0" i="0" dirty="0">
                <a:solidFill>
                  <a:srgbClr val="000000"/>
                </a:solidFill>
                <a:effectLst/>
                <a:latin typeface="Calibri" panose="020F0502020204030204" pitchFamily="34" charset="0"/>
              </a:rPr>
              <a:t>Director of Personal Property will have three weeks to certify those specific surveys as noted above</a:t>
            </a:r>
            <a:endParaRPr lang="en-US" sz="1400" b="0" i="0" dirty="0">
              <a:solidFill>
                <a:srgbClr val="000000"/>
              </a:solidFill>
              <a:effectLst/>
              <a:latin typeface="Aptos" panose="020B0004020202020204" pitchFamily="34" charset="0"/>
            </a:endParaRPr>
          </a:p>
          <a:p>
            <a:pPr>
              <a:buNone/>
            </a:pPr>
            <a:br>
              <a:rPr lang="en-US" dirty="0"/>
            </a:br>
            <a:endParaRPr lang="en-US" dirty="0"/>
          </a:p>
        </p:txBody>
      </p:sp>
    </p:spTree>
    <p:extLst>
      <p:ext uri="{BB962C8B-B14F-4D97-AF65-F5344CB8AC3E}">
        <p14:creationId xmlns:p14="http://schemas.microsoft.com/office/powerpoint/2010/main" val="2123614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6EE571-4838-BA7F-2B87-A357D91A4C11}"/>
              </a:ext>
            </a:extLst>
          </p:cNvPr>
          <p:cNvSpPr txBox="1"/>
          <p:nvPr/>
        </p:nvSpPr>
        <p:spPr>
          <a:xfrm>
            <a:off x="88490" y="195528"/>
            <a:ext cx="11739716" cy="5755422"/>
          </a:xfrm>
          <a:prstGeom prst="rect">
            <a:avLst/>
          </a:prstGeom>
          <a:noFill/>
        </p:spPr>
        <p:txBody>
          <a:bodyPr wrap="square">
            <a:spAutoFit/>
          </a:bodyPr>
          <a:lstStyle/>
          <a:p>
            <a:pPr algn="l">
              <a:buNone/>
            </a:pPr>
            <a:r>
              <a:rPr lang="en-US" sz="1800" b="1" i="0" u="sng" dirty="0">
                <a:solidFill>
                  <a:srgbClr val="000000"/>
                </a:solidFill>
                <a:effectLst/>
                <a:latin typeface="Calibri" panose="020F0502020204030204" pitchFamily="34" charset="0"/>
              </a:rPr>
              <a:t>Instructions: </a:t>
            </a:r>
            <a:r>
              <a:rPr lang="en-US" dirty="0">
                <a:solidFill>
                  <a:srgbClr val="000000"/>
                </a:solidFill>
                <a:latin typeface="Calibri" panose="020F0502020204030204" pitchFamily="34" charset="0"/>
              </a:rPr>
              <a:t>A</a:t>
            </a:r>
            <a:r>
              <a:rPr lang="en-US" sz="1800" dirty="0">
                <a:solidFill>
                  <a:srgbClr val="000000"/>
                </a:solidFill>
                <a:effectLst/>
                <a:latin typeface="Calibri" panose="020F0502020204030204" pitchFamily="34" charset="0"/>
              </a:rPr>
              <a:t>ll</a:t>
            </a:r>
            <a:r>
              <a:rPr lang="en-US" sz="1800" b="0" i="0" dirty="0">
                <a:solidFill>
                  <a:srgbClr val="000000"/>
                </a:solidFill>
                <a:effectLst/>
                <a:latin typeface="Calibri" panose="020F0502020204030204" pitchFamily="34" charset="0"/>
              </a:rPr>
              <a:t> questions are required to be completed (answered) fully. Unanswered questions will cause the survey to show as yellow (incomplete).</a:t>
            </a:r>
          </a:p>
          <a:p>
            <a:pPr algn="l">
              <a:buNone/>
            </a:pPr>
            <a:endParaRPr lang="en-US" sz="1800" b="0" i="0" dirty="0">
              <a:solidFill>
                <a:srgbClr val="242424"/>
              </a:solidFill>
              <a:effectLst/>
              <a:latin typeface="Aptos" panose="020B0004020202020204" pitchFamily="34" charset="0"/>
            </a:endParaRPr>
          </a:p>
          <a:p>
            <a:pPr algn="l">
              <a:buFont typeface="Arial" panose="020B0604020202020204" pitchFamily="34" charset="0"/>
              <a:buChar char="•"/>
            </a:pPr>
            <a:r>
              <a:rPr lang="en-US" sz="1800" b="0" i="0" dirty="0">
                <a:solidFill>
                  <a:srgbClr val="000000"/>
                </a:solidFill>
                <a:effectLst/>
                <a:latin typeface="Calibri" panose="020F0502020204030204" pitchFamily="34" charset="0"/>
              </a:rPr>
              <a:t>Questions will require drop-down selections or free-text answers.</a:t>
            </a:r>
          </a:p>
          <a:p>
            <a:pPr algn="l">
              <a:buFont typeface="Arial" panose="020B0604020202020204" pitchFamily="34" charset="0"/>
              <a:buChar char="•"/>
            </a:pPr>
            <a:endParaRPr lang="en-US" sz="1800" b="0" i="0" dirty="0">
              <a:solidFill>
                <a:srgbClr val="000000"/>
              </a:solidFill>
              <a:effectLst/>
              <a:latin typeface="Aptos" panose="020B0004020202020204" pitchFamily="34" charset="0"/>
            </a:endParaRPr>
          </a:p>
          <a:p>
            <a:pPr algn="l">
              <a:buFont typeface="Arial" panose="020B0604020202020204" pitchFamily="34" charset="0"/>
              <a:buChar char="•"/>
            </a:pPr>
            <a:r>
              <a:rPr lang="en-US" sz="1800" b="0" i="0" dirty="0">
                <a:solidFill>
                  <a:srgbClr val="000000"/>
                </a:solidFill>
                <a:effectLst/>
                <a:latin typeface="Calibri" panose="020F0502020204030204" pitchFamily="34" charset="0"/>
              </a:rPr>
              <a:t>Provide clear, detailed responses where requested.</a:t>
            </a:r>
          </a:p>
          <a:p>
            <a:pPr algn="l"/>
            <a:endParaRPr lang="en-US" sz="1800" b="0" i="0" dirty="0">
              <a:solidFill>
                <a:srgbClr val="000000"/>
              </a:solidFill>
              <a:effectLst/>
              <a:latin typeface="Aptos" panose="020B0004020202020204" pitchFamily="34" charset="0"/>
            </a:endParaRPr>
          </a:p>
          <a:p>
            <a:pPr algn="l">
              <a:buFont typeface="Arial" panose="020B0604020202020204" pitchFamily="34" charset="0"/>
              <a:buChar char="•"/>
            </a:pPr>
            <a:r>
              <a:rPr lang="en-US" sz="1800" b="0" i="0" dirty="0">
                <a:solidFill>
                  <a:srgbClr val="000000"/>
                </a:solidFill>
                <a:effectLst/>
                <a:latin typeface="Calibri" panose="020F0502020204030204" pitchFamily="34" charset="0"/>
              </a:rPr>
              <a:t>Initial surveys or surveys that remain unaddressed show as yellow</a:t>
            </a:r>
          </a:p>
          <a:p>
            <a:pPr algn="l">
              <a:buFont typeface="Arial" panose="020B0604020202020204" pitchFamily="34" charset="0"/>
              <a:buChar char="•"/>
            </a:pPr>
            <a:endParaRPr lang="en-US" sz="1800" b="0" i="0" dirty="0">
              <a:solidFill>
                <a:srgbClr val="000000"/>
              </a:solidFill>
              <a:effectLst/>
              <a:latin typeface="Aptos" panose="020B0004020202020204" pitchFamily="34" charset="0"/>
            </a:endParaRPr>
          </a:p>
          <a:p>
            <a:pPr algn="l">
              <a:buFont typeface="Arial" panose="020B0604020202020204" pitchFamily="34" charset="0"/>
              <a:buChar char="•"/>
            </a:pPr>
            <a:r>
              <a:rPr lang="en-US" sz="1800" b="0" i="0" dirty="0">
                <a:solidFill>
                  <a:srgbClr val="000000"/>
                </a:solidFill>
                <a:effectLst/>
                <a:latin typeface="Calibri" panose="020F0502020204030204" pitchFamily="34" charset="0"/>
              </a:rPr>
              <a:t>A completed survey will be highlighted in green.</a:t>
            </a:r>
          </a:p>
          <a:p>
            <a:pPr algn="l">
              <a:buFont typeface="Arial" panose="020B0604020202020204" pitchFamily="34" charset="0"/>
              <a:buChar char="•"/>
            </a:pPr>
            <a:endParaRPr lang="en-US" sz="1800" b="0" i="0" dirty="0">
              <a:solidFill>
                <a:srgbClr val="000000"/>
              </a:solidFill>
              <a:effectLst/>
              <a:latin typeface="Aptos" panose="020B0004020202020204" pitchFamily="34" charset="0"/>
            </a:endParaRPr>
          </a:p>
          <a:p>
            <a:pPr algn="l">
              <a:buFont typeface="Arial" panose="020B0604020202020204" pitchFamily="34" charset="0"/>
              <a:buChar char="•"/>
            </a:pPr>
            <a:r>
              <a:rPr lang="en-US" sz="1800" b="0" i="0" dirty="0">
                <a:solidFill>
                  <a:srgbClr val="000000"/>
                </a:solidFill>
                <a:effectLst/>
                <a:latin typeface="Calibri" panose="020F0502020204030204" pitchFamily="34" charset="0"/>
              </a:rPr>
              <a:t>Rejected surveys by Agency Fleet Managers to vehicle contacts will turn “Red” (when corrected and accepted by Agency Fleet Managers surveys will then turn green)</a:t>
            </a:r>
          </a:p>
          <a:p>
            <a:pPr algn="l">
              <a:buFont typeface="Arial" panose="020B0604020202020204" pitchFamily="34" charset="0"/>
              <a:buChar char="•"/>
            </a:pPr>
            <a:endParaRPr lang="en-US" sz="1800" b="0" i="0" dirty="0">
              <a:solidFill>
                <a:srgbClr val="000000"/>
              </a:solidFill>
              <a:effectLst/>
              <a:latin typeface="Aptos" panose="020B0004020202020204" pitchFamily="34" charset="0"/>
            </a:endParaRPr>
          </a:p>
          <a:p>
            <a:pPr algn="l">
              <a:buFont typeface="Arial" panose="020B0604020202020204" pitchFamily="34" charset="0"/>
              <a:buChar char="•"/>
            </a:pPr>
            <a:r>
              <a:rPr lang="en-US" sz="1800" b="0" i="0" dirty="0">
                <a:solidFill>
                  <a:srgbClr val="000000"/>
                </a:solidFill>
                <a:effectLst/>
                <a:latin typeface="Calibri" panose="020F0502020204030204" pitchFamily="34" charset="0"/>
              </a:rPr>
              <a:t>Green surveys are ready for Department HQ Fleet Manager to assess and recommend final decision disposition</a:t>
            </a:r>
          </a:p>
          <a:p>
            <a:pPr algn="l">
              <a:buFont typeface="Arial" panose="020B0604020202020204" pitchFamily="34" charset="0"/>
              <a:buChar char="•"/>
            </a:pPr>
            <a:endParaRPr lang="en-US" sz="1800" b="0" i="0" dirty="0">
              <a:solidFill>
                <a:srgbClr val="000000"/>
              </a:solidFill>
              <a:effectLst/>
              <a:latin typeface="Aptos" panose="020B0004020202020204" pitchFamily="34" charset="0"/>
            </a:endParaRPr>
          </a:p>
          <a:p>
            <a:pPr algn="l">
              <a:buNone/>
            </a:pPr>
            <a:r>
              <a:rPr lang="en-US" sz="1600" b="0" i="0" dirty="0">
                <a:solidFill>
                  <a:srgbClr val="242424"/>
                </a:solidFill>
                <a:effectLst/>
                <a:latin typeface="inherit"/>
              </a:rPr>
              <a:t>ATTN: Once Agencies Fleet Managers have completed their surveys and show green no additional editing will be allowed (surveys will be locked accept to HQ FMO). Department HQ Fleet Manager may return a survey back to the Agencies Fleet Managers. If a survey is returned each will show as red with comment as to why, what is needed to correct, and will no longer be locked. All retuned surveys must be corrected and retuned back to the Department HQ Fleet Manager in a timely manner to ensure Department HQ Fleet Manager can have all surveys ready no later than July 15</a:t>
            </a:r>
            <a:r>
              <a:rPr lang="en-US" sz="1600" b="0" i="0" baseline="30000" dirty="0">
                <a:solidFill>
                  <a:srgbClr val="242424"/>
                </a:solidFill>
                <a:effectLst/>
                <a:latin typeface="inherit"/>
              </a:rPr>
              <a:t>th</a:t>
            </a:r>
            <a:r>
              <a:rPr lang="en-US" sz="1600" b="0" i="0" dirty="0">
                <a:solidFill>
                  <a:srgbClr val="242424"/>
                </a:solidFill>
                <a:effectLst/>
                <a:latin typeface="inherit"/>
              </a:rPr>
              <a:t> 2025 for the Director of Personal Property.</a:t>
            </a:r>
            <a:endParaRPr lang="en-US" sz="1800" b="0" i="0" dirty="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2073453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3FC05-4DEC-B7D9-F1AF-2FF6FF0A4B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8E608D-583D-7A6C-AC69-311BA8DD1645}"/>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dirty="0">
                <a:latin typeface="Calibri"/>
                <a:ea typeface="Calibri"/>
                <a:cs typeface="Times New Roman"/>
              </a:rPr>
              <a:t>VAM Survey- In AUTOS</a:t>
            </a: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E7D3F8A8-DFC0-FABA-16AB-03685E12A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4" name="TextBox 3">
            <a:extLst>
              <a:ext uri="{FF2B5EF4-FFF2-40B4-BE49-F238E27FC236}">
                <a16:creationId xmlns:a16="http://schemas.microsoft.com/office/drawing/2014/main" id="{7BA7013E-4F92-ABA4-BDE9-27CDACA76591}"/>
              </a:ext>
            </a:extLst>
          </p:cNvPr>
          <p:cNvSpPr txBox="1"/>
          <p:nvPr/>
        </p:nvSpPr>
        <p:spPr>
          <a:xfrm>
            <a:off x="1392959" y="1341410"/>
            <a:ext cx="9845309" cy="2000548"/>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Rather than using </a:t>
            </a:r>
            <a:r>
              <a:rPr lang="en-US" sz="1800" b="1" dirty="0">
                <a:effectLst/>
                <a:latin typeface="Calibri" panose="020F0502020204030204" pitchFamily="34" charset="0"/>
                <a:ea typeface="Times New Roman" panose="02020603050405020304" pitchFamily="18" charset="0"/>
              </a:rPr>
              <a:t>outdated</a:t>
            </a:r>
            <a:r>
              <a:rPr lang="en-US" sz="1800" dirty="0">
                <a:effectLst/>
                <a:latin typeface="Calibri" panose="020F0502020204030204" pitchFamily="34" charset="0"/>
                <a:ea typeface="Times New Roman" panose="02020603050405020304" pitchFamily="18" charset="0"/>
              </a:rPr>
              <a:t> excel spreadsheets where it is hard to track progress, we will be using AUTOS which will give real time updates. </a:t>
            </a: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VAM will appear in your Magic Bar</a:t>
            </a:r>
          </a:p>
          <a:p>
            <a:pPr marL="342900" marR="0" lvl="0" indent="-342900" fontAlgn="base">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You can click the magic bar category to take you to the page below</a:t>
            </a:r>
          </a:p>
          <a:p>
            <a:pPr marL="342900" marR="0" lvl="0" indent="-342900" fontAlgn="base">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OR you can click on the Survey tab on the top ribbon</a:t>
            </a:r>
          </a:p>
          <a:p>
            <a:pPr marL="342900" marR="0" lvl="0" indent="-342900" fontAlgn="base">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endParaRPr lang="en-US" sz="1600" dirty="0">
              <a:effectLst/>
              <a:latin typeface="Calibri"/>
              <a:ea typeface="Calibri"/>
              <a:cs typeface="Times New Roman"/>
            </a:endParaRPr>
          </a:p>
        </p:txBody>
      </p:sp>
      <p:sp>
        <p:nvSpPr>
          <p:cNvPr id="8" name="TextBox 7">
            <a:extLst>
              <a:ext uri="{FF2B5EF4-FFF2-40B4-BE49-F238E27FC236}">
                <a16:creationId xmlns:a16="http://schemas.microsoft.com/office/drawing/2014/main" id="{06930326-332D-0559-7EC9-703CFEFFF4BC}"/>
              </a:ext>
            </a:extLst>
          </p:cNvPr>
          <p:cNvSpPr txBox="1"/>
          <p:nvPr/>
        </p:nvSpPr>
        <p:spPr>
          <a:xfrm>
            <a:off x="786580" y="4958978"/>
            <a:ext cx="8347587" cy="1233158"/>
          </a:xfrm>
          <a:prstGeom prst="rect">
            <a:avLst/>
          </a:prstGeom>
          <a:noFill/>
        </p:spPr>
        <p:txBody>
          <a:bodyPr wrap="square" lIns="91440" tIns="45720" rIns="91440" bIns="45720" anchor="t">
            <a:spAutoFit/>
          </a:bodyPr>
          <a:lstStyle/>
          <a:p>
            <a:pPr lvl="1">
              <a:lnSpc>
                <a:spcPct val="107000"/>
              </a:lnSpc>
            </a:pPr>
            <a:endParaRPr lang="en-US" dirty="0">
              <a:latin typeface="Calibri"/>
              <a:ea typeface="Calibri"/>
              <a:cs typeface="Times New Roman"/>
            </a:endParaRPr>
          </a:p>
          <a:p>
            <a:pPr marL="342900" indent="-342900">
              <a:lnSpc>
                <a:spcPct val="107000"/>
              </a:lnSpc>
              <a:buFont typeface="Symbol" panose="05050102010706020507" pitchFamily="18" charset="2"/>
              <a:buChar char=""/>
            </a:pPr>
            <a:endParaRPr lang="en-US" dirty="0">
              <a:latin typeface="Calibri"/>
              <a:ea typeface="Calibri"/>
              <a:cs typeface="Times New Roman"/>
            </a:endParaRPr>
          </a:p>
          <a:p>
            <a:pPr marL="342900" indent="-342900">
              <a:lnSpc>
                <a:spcPct val="107000"/>
              </a:lnSpc>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250023E-DFE7-793E-DFB7-4E90D2731038}"/>
              </a:ext>
            </a:extLst>
          </p:cNvPr>
          <p:cNvPicPr>
            <a:picLocks noChangeAspect="1"/>
          </p:cNvPicPr>
          <p:nvPr/>
        </p:nvPicPr>
        <p:blipFill>
          <a:blip r:embed="rId4"/>
          <a:stretch>
            <a:fillRect/>
          </a:stretch>
        </p:blipFill>
        <p:spPr>
          <a:xfrm>
            <a:off x="680279" y="3180608"/>
            <a:ext cx="10831437" cy="657317"/>
          </a:xfrm>
          <a:prstGeom prst="rect">
            <a:avLst/>
          </a:prstGeom>
        </p:spPr>
      </p:pic>
      <p:pic>
        <p:nvPicPr>
          <p:cNvPr id="12" name="Picture 11">
            <a:extLst>
              <a:ext uri="{FF2B5EF4-FFF2-40B4-BE49-F238E27FC236}">
                <a16:creationId xmlns:a16="http://schemas.microsoft.com/office/drawing/2014/main" id="{9ECACA2E-A02D-C71B-12B1-DF336BD06078}"/>
              </a:ext>
            </a:extLst>
          </p:cNvPr>
          <p:cNvPicPr>
            <a:picLocks noChangeAspect="1"/>
          </p:cNvPicPr>
          <p:nvPr/>
        </p:nvPicPr>
        <p:blipFill>
          <a:blip r:embed="rId5"/>
          <a:stretch>
            <a:fillRect/>
          </a:stretch>
        </p:blipFill>
        <p:spPr>
          <a:xfrm>
            <a:off x="786580" y="4172458"/>
            <a:ext cx="10498015" cy="581106"/>
          </a:xfrm>
          <a:prstGeom prst="rect">
            <a:avLst/>
          </a:prstGeom>
        </p:spPr>
      </p:pic>
      <p:sp>
        <p:nvSpPr>
          <p:cNvPr id="13" name="Circle: Hollow 12">
            <a:extLst>
              <a:ext uri="{FF2B5EF4-FFF2-40B4-BE49-F238E27FC236}">
                <a16:creationId xmlns:a16="http://schemas.microsoft.com/office/drawing/2014/main" id="{BAD08E12-0D30-F134-2729-492169464E9E}"/>
              </a:ext>
            </a:extLst>
          </p:cNvPr>
          <p:cNvSpPr/>
          <p:nvPr/>
        </p:nvSpPr>
        <p:spPr>
          <a:xfrm>
            <a:off x="9586452" y="4204690"/>
            <a:ext cx="825909" cy="526885"/>
          </a:xfrm>
          <a:prstGeom prst="donut">
            <a:avLst>
              <a:gd name="adj" fmla="val 848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11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434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C0451-6343-8F32-7FFE-995CDA7A571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FBC05-87D2-D469-DFA6-FEEFE8340108}"/>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dirty="0">
                <a:latin typeface="Calibri"/>
                <a:ea typeface="Calibri"/>
                <a:cs typeface="Times New Roman"/>
              </a:rPr>
              <a:t>VAM Survey in AUTOS</a:t>
            </a: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54EDFCED-1FFA-5444-8789-BA3272CD2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8" name="TextBox 7">
            <a:extLst>
              <a:ext uri="{FF2B5EF4-FFF2-40B4-BE49-F238E27FC236}">
                <a16:creationId xmlns:a16="http://schemas.microsoft.com/office/drawing/2014/main" id="{2A630549-6A21-9CB5-434D-BCB00E6C2751}"/>
              </a:ext>
            </a:extLst>
          </p:cNvPr>
          <p:cNvSpPr txBox="1"/>
          <p:nvPr/>
        </p:nvSpPr>
        <p:spPr>
          <a:xfrm>
            <a:off x="786580" y="4958978"/>
            <a:ext cx="8347587" cy="1529521"/>
          </a:xfrm>
          <a:prstGeom prst="rect">
            <a:avLst/>
          </a:prstGeom>
          <a:noFill/>
        </p:spPr>
        <p:txBody>
          <a:bodyPr wrap="square" lIns="91440" tIns="45720" rIns="91440" bIns="45720" anchor="t">
            <a:spAutoFit/>
          </a:bodyPr>
          <a:lstStyle/>
          <a:p>
            <a:pPr lvl="1">
              <a:lnSpc>
                <a:spcPct val="107000"/>
              </a:lnSpc>
            </a:pPr>
            <a:endParaRPr lang="en-US" dirty="0">
              <a:latin typeface="Calibri"/>
              <a:ea typeface="Calibri"/>
              <a:cs typeface="Times New Roman"/>
            </a:endParaRPr>
          </a:p>
          <a:p>
            <a:pPr marL="342900" indent="-342900">
              <a:lnSpc>
                <a:spcPct val="107000"/>
              </a:lnSpc>
              <a:buFont typeface="Symbol" panose="05050102010706020507" pitchFamily="18" charset="2"/>
              <a:buChar char=""/>
            </a:pPr>
            <a:r>
              <a:rPr lang="en-US" dirty="0">
                <a:latin typeface="Calibri"/>
                <a:ea typeface="Calibri"/>
                <a:cs typeface="Times New Roman"/>
              </a:rPr>
              <a:t>To see your open items, filter on VC. This stands for vehicle contact.</a:t>
            </a:r>
          </a:p>
          <a:p>
            <a:pPr marL="342900" indent="-342900">
              <a:lnSpc>
                <a:spcPct val="107000"/>
              </a:lnSpc>
              <a:buFont typeface="Symbol" panose="05050102010706020507" pitchFamily="18" charset="2"/>
              <a:buChar char=""/>
            </a:pPr>
            <a:r>
              <a:rPr lang="en-US" dirty="0">
                <a:highlight>
                  <a:srgbClr val="FFFF00"/>
                </a:highlight>
                <a:latin typeface="Calibri"/>
                <a:ea typeface="Calibri"/>
                <a:cs typeface="Times New Roman"/>
              </a:rPr>
              <a:t>CLICK ON THE BOX FOR THE VEHICLE TO BEGIN SURVEY</a:t>
            </a:r>
            <a:endParaRPr lang="en-US" dirty="0">
              <a:latin typeface="Calibri"/>
              <a:ea typeface="Calibri"/>
              <a:cs typeface="Times New Roman"/>
            </a:endParaRPr>
          </a:p>
          <a:p>
            <a:pPr marL="342900" indent="-342900">
              <a:lnSpc>
                <a:spcPct val="107000"/>
              </a:lnSpc>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E46EE2-29BD-8EF9-4B68-8C39895B48C7}"/>
              </a:ext>
            </a:extLst>
          </p:cNvPr>
          <p:cNvPicPr>
            <a:picLocks noChangeAspect="1"/>
          </p:cNvPicPr>
          <p:nvPr/>
        </p:nvPicPr>
        <p:blipFill>
          <a:blip r:embed="rId3"/>
          <a:stretch>
            <a:fillRect/>
          </a:stretch>
        </p:blipFill>
        <p:spPr>
          <a:xfrm>
            <a:off x="321368" y="2591637"/>
            <a:ext cx="11331994" cy="2367341"/>
          </a:xfrm>
          <a:prstGeom prst="rect">
            <a:avLst/>
          </a:prstGeom>
        </p:spPr>
      </p:pic>
      <p:sp>
        <p:nvSpPr>
          <p:cNvPr id="6" name="Circle: Hollow 5">
            <a:extLst>
              <a:ext uri="{FF2B5EF4-FFF2-40B4-BE49-F238E27FC236}">
                <a16:creationId xmlns:a16="http://schemas.microsoft.com/office/drawing/2014/main" id="{9163EEBE-0D62-609C-CD4D-A6189848E3AF}"/>
              </a:ext>
            </a:extLst>
          </p:cNvPr>
          <p:cNvSpPr/>
          <p:nvPr/>
        </p:nvSpPr>
        <p:spPr>
          <a:xfrm>
            <a:off x="0" y="2451245"/>
            <a:ext cx="6813755" cy="973394"/>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Circle: Hollow 6">
            <a:extLst>
              <a:ext uri="{FF2B5EF4-FFF2-40B4-BE49-F238E27FC236}">
                <a16:creationId xmlns:a16="http://schemas.microsoft.com/office/drawing/2014/main" id="{87B03291-23D8-D0DE-CD62-3DC9C5281843}"/>
              </a:ext>
            </a:extLst>
          </p:cNvPr>
          <p:cNvSpPr/>
          <p:nvPr/>
        </p:nvSpPr>
        <p:spPr>
          <a:xfrm>
            <a:off x="7734833" y="4199810"/>
            <a:ext cx="688624" cy="353961"/>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119DE266-B107-52DB-4C9C-58D4CAAEA2CC}"/>
              </a:ext>
            </a:extLst>
          </p:cNvPr>
          <p:cNvSpPr txBox="1"/>
          <p:nvPr/>
        </p:nvSpPr>
        <p:spPr>
          <a:xfrm>
            <a:off x="1481450" y="798285"/>
            <a:ext cx="9845309" cy="1569660"/>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sz="1600" dirty="0">
                <a:effectLst/>
                <a:latin typeface="Calibri"/>
                <a:ea typeface="Calibri"/>
                <a:cs typeface="Times New Roman"/>
              </a:rPr>
              <a:t>Each vehicle contact will be responsible for every vehicle in their possession. </a:t>
            </a:r>
          </a:p>
          <a:p>
            <a:pPr marL="342900" marR="0" lvl="0" indent="-342900" fontAlgn="base">
              <a:spcBef>
                <a:spcPts val="0"/>
              </a:spcBef>
              <a:spcAft>
                <a:spcPts val="0"/>
              </a:spcAft>
              <a:buFont typeface="Symbol" panose="05050102010706020507" pitchFamily="18" charset="2"/>
              <a:buChar char=""/>
            </a:pPr>
            <a:r>
              <a:rPr lang="en-US" sz="1600" dirty="0">
                <a:latin typeface="Calibri"/>
                <a:ea typeface="Calibri"/>
                <a:cs typeface="Times New Roman"/>
              </a:rPr>
              <a:t>Each survey will contain 31 questions that should be answered to the best of your knowledge and as accurately as possible. </a:t>
            </a:r>
          </a:p>
          <a:p>
            <a:pPr marL="342900" marR="0" lvl="0" indent="-342900" fontAlgn="base">
              <a:spcBef>
                <a:spcPts val="0"/>
              </a:spcBef>
              <a:spcAft>
                <a:spcPts val="0"/>
              </a:spcAft>
              <a:buFont typeface="Symbol" panose="05050102010706020507" pitchFamily="18" charset="2"/>
              <a:buChar char=""/>
            </a:pPr>
            <a:r>
              <a:rPr lang="en-US" sz="1600" dirty="0">
                <a:latin typeface="Calibri"/>
                <a:ea typeface="Calibri"/>
                <a:cs typeface="Times New Roman"/>
              </a:rPr>
              <a:t>Provide detailed justification and responses wherever possible. This helps leadership understand the mission of each particular vehicle and how it is being utilized by your agency. </a:t>
            </a:r>
          </a:p>
          <a:p>
            <a:pPr marL="800100" lvl="1" indent="-342900" fontAlgn="base">
              <a:buFont typeface="Symbol" panose="05050102010706020507" pitchFamily="18" charset="2"/>
              <a:buChar char=""/>
            </a:pPr>
            <a:r>
              <a:rPr lang="en-US" sz="1600" dirty="0">
                <a:effectLst/>
                <a:latin typeface="Calibri"/>
                <a:ea typeface="Calibri"/>
                <a:cs typeface="Times New Roman"/>
              </a:rPr>
              <a:t>For example: This vehicle is used as a student learning resource. </a:t>
            </a:r>
          </a:p>
        </p:txBody>
      </p:sp>
    </p:spTree>
    <p:extLst>
      <p:ext uri="{BB962C8B-B14F-4D97-AF65-F5344CB8AC3E}">
        <p14:creationId xmlns:p14="http://schemas.microsoft.com/office/powerpoint/2010/main" val="3329796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CC3D6C-358A-B9BD-70AA-60EF70F3D548}"/>
              </a:ext>
            </a:extLst>
          </p:cNvPr>
          <p:cNvPicPr>
            <a:picLocks noChangeAspect="1"/>
          </p:cNvPicPr>
          <p:nvPr/>
        </p:nvPicPr>
        <p:blipFill>
          <a:blip r:embed="rId2"/>
          <a:stretch>
            <a:fillRect/>
          </a:stretch>
        </p:blipFill>
        <p:spPr>
          <a:xfrm>
            <a:off x="615101" y="1772983"/>
            <a:ext cx="11390086" cy="1105288"/>
          </a:xfrm>
          <a:prstGeom prst="rect">
            <a:avLst/>
          </a:prstGeom>
        </p:spPr>
      </p:pic>
      <p:sp>
        <p:nvSpPr>
          <p:cNvPr id="4" name="TextBox 3">
            <a:extLst>
              <a:ext uri="{FF2B5EF4-FFF2-40B4-BE49-F238E27FC236}">
                <a16:creationId xmlns:a16="http://schemas.microsoft.com/office/drawing/2014/main" id="{96CE5472-5785-2BD7-77B6-7807AF3B3123}"/>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dirty="0">
                <a:latin typeface="Calibri"/>
                <a:ea typeface="Calibri"/>
                <a:cs typeface="Times New Roman"/>
              </a:rPr>
              <a:t>VAM Survey in AUTOS</a:t>
            </a:r>
            <a:endParaRPr lang="en-US" dirty="0"/>
          </a:p>
        </p:txBody>
      </p:sp>
      <p:sp>
        <p:nvSpPr>
          <p:cNvPr id="6" name="TextBox 5">
            <a:extLst>
              <a:ext uri="{FF2B5EF4-FFF2-40B4-BE49-F238E27FC236}">
                <a16:creationId xmlns:a16="http://schemas.microsoft.com/office/drawing/2014/main" id="{3155838D-E63B-06D9-27AA-E8E116E3B7D5}"/>
              </a:ext>
            </a:extLst>
          </p:cNvPr>
          <p:cNvSpPr txBox="1"/>
          <p:nvPr/>
        </p:nvSpPr>
        <p:spPr>
          <a:xfrm>
            <a:off x="887653" y="1111237"/>
            <a:ext cx="10648335" cy="584775"/>
          </a:xfrm>
          <a:prstGeom prst="rect">
            <a:avLst/>
          </a:prstGeom>
          <a:noFill/>
        </p:spPr>
        <p:txBody>
          <a:bodyPr wrap="square">
            <a:spAutoFit/>
          </a:bodyPr>
          <a:lstStyle/>
          <a:p>
            <a:pPr marL="342900" marR="0" lvl="0" indent="-342900" fontAlgn="base">
              <a:spcBef>
                <a:spcPts val="0"/>
              </a:spcBef>
              <a:spcAft>
                <a:spcPts val="0"/>
              </a:spcAft>
              <a:buFont typeface="Symbol" panose="05050102010706020507" pitchFamily="18" charset="2"/>
              <a:buChar char=""/>
            </a:pPr>
            <a:r>
              <a:rPr lang="en-US" sz="1600" dirty="0">
                <a:effectLst/>
                <a:latin typeface="Calibri"/>
                <a:ea typeface="Calibri"/>
                <a:cs typeface="Times New Roman"/>
              </a:rPr>
              <a:t>Once you have filled out the questionnaire as a vehicle contact, be sure to select the APPROVE button. This will send it to your fleet manager for review. </a:t>
            </a:r>
          </a:p>
        </p:txBody>
      </p:sp>
      <p:pic>
        <p:nvPicPr>
          <p:cNvPr id="7" name="Picture 6">
            <a:extLst>
              <a:ext uri="{FF2B5EF4-FFF2-40B4-BE49-F238E27FC236}">
                <a16:creationId xmlns:a16="http://schemas.microsoft.com/office/drawing/2014/main" id="{E892BE5B-8F7E-DD58-E9D6-12ECA2F37A4E}"/>
              </a:ext>
            </a:extLst>
          </p:cNvPr>
          <p:cNvPicPr>
            <a:picLocks noChangeAspect="1"/>
          </p:cNvPicPr>
          <p:nvPr/>
        </p:nvPicPr>
        <p:blipFill>
          <a:blip r:embed="rId3"/>
          <a:stretch>
            <a:fillRect/>
          </a:stretch>
        </p:blipFill>
        <p:spPr>
          <a:xfrm>
            <a:off x="1021654" y="4770751"/>
            <a:ext cx="8516539" cy="1143160"/>
          </a:xfrm>
          <a:prstGeom prst="rect">
            <a:avLst/>
          </a:prstGeom>
        </p:spPr>
      </p:pic>
      <p:sp>
        <p:nvSpPr>
          <p:cNvPr id="8" name="TextBox 7">
            <a:extLst>
              <a:ext uri="{FF2B5EF4-FFF2-40B4-BE49-F238E27FC236}">
                <a16:creationId xmlns:a16="http://schemas.microsoft.com/office/drawing/2014/main" id="{01F4BC26-B55B-8C5A-404E-66A7C9C9F934}"/>
              </a:ext>
            </a:extLst>
          </p:cNvPr>
          <p:cNvSpPr txBox="1"/>
          <p:nvPr/>
        </p:nvSpPr>
        <p:spPr>
          <a:xfrm>
            <a:off x="887653" y="3526385"/>
            <a:ext cx="9845309" cy="1323439"/>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sz="1600" dirty="0">
                <a:effectLst/>
                <a:latin typeface="Calibri"/>
                <a:ea typeface="Calibri"/>
                <a:cs typeface="Times New Roman"/>
              </a:rPr>
              <a:t>Each fleet manager will review the answers provided to ensure accuracy. If there are issues, the fleet manager will reject, and it will get sent back to the vehicle contact. </a:t>
            </a:r>
          </a:p>
          <a:p>
            <a:pPr marR="0" lvl="0" fontAlgn="base">
              <a:spcBef>
                <a:spcPts val="0"/>
              </a:spcBef>
              <a:spcAft>
                <a:spcPts val="0"/>
              </a:spcAft>
            </a:pPr>
            <a:endParaRPr lang="en-US" sz="1600" dirty="0">
              <a:effectLst/>
              <a:latin typeface="Calibri"/>
              <a:ea typeface="Calibri"/>
              <a:cs typeface="Times New Roman"/>
            </a:endParaRPr>
          </a:p>
          <a:p>
            <a:pPr marL="342900" marR="0" lvl="0" indent="-342900" fontAlgn="base">
              <a:spcBef>
                <a:spcPts val="0"/>
              </a:spcBef>
              <a:spcAft>
                <a:spcPts val="0"/>
              </a:spcAft>
              <a:buFont typeface="Symbol" panose="05050102010706020507" pitchFamily="18" charset="2"/>
              <a:buChar char=""/>
            </a:pPr>
            <a:r>
              <a:rPr lang="en-US" sz="1600" dirty="0">
                <a:latin typeface="Calibri"/>
                <a:ea typeface="Calibri"/>
                <a:cs typeface="Times New Roman"/>
              </a:rPr>
              <a:t>The workflow will change colors as appropriate. </a:t>
            </a:r>
            <a:endParaRPr lang="en-US" sz="1600" dirty="0">
              <a:effectLst/>
              <a:latin typeface="Calibri"/>
              <a:ea typeface="Calibri"/>
              <a:cs typeface="Times New Roman"/>
            </a:endParaRPr>
          </a:p>
          <a:p>
            <a:pPr marR="0" lvl="0" fontAlgn="base">
              <a:spcBef>
                <a:spcPts val="0"/>
              </a:spcBef>
              <a:spcAft>
                <a:spcPts val="0"/>
              </a:spcAft>
            </a:pPr>
            <a:endParaRPr lang="en-US" sz="1600" dirty="0">
              <a:effectLst/>
              <a:latin typeface="Calibri"/>
              <a:ea typeface="Calibri"/>
              <a:cs typeface="Times New Roman"/>
            </a:endParaRPr>
          </a:p>
        </p:txBody>
      </p:sp>
    </p:spTree>
    <p:extLst>
      <p:ext uri="{BB962C8B-B14F-4D97-AF65-F5344CB8AC3E}">
        <p14:creationId xmlns:p14="http://schemas.microsoft.com/office/powerpoint/2010/main" val="3445373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85956-9149-DE8E-6C6F-8265669BD2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43834A-A183-41D9-D00E-1A91920237F8}"/>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dirty="0">
                <a:latin typeface="Calibri"/>
                <a:ea typeface="Calibri"/>
                <a:cs typeface="Times New Roman"/>
              </a:rPr>
              <a:t>VAM Survey</a:t>
            </a: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843ADE7D-CF17-E087-5D6B-8F160697A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5" name="TextBox 4">
            <a:extLst>
              <a:ext uri="{FF2B5EF4-FFF2-40B4-BE49-F238E27FC236}">
                <a16:creationId xmlns:a16="http://schemas.microsoft.com/office/drawing/2014/main" id="{BC6151FB-670F-8C4E-872F-75623480EA70}"/>
              </a:ext>
            </a:extLst>
          </p:cNvPr>
          <p:cNvSpPr txBox="1"/>
          <p:nvPr/>
        </p:nvSpPr>
        <p:spPr>
          <a:xfrm>
            <a:off x="1481450" y="798285"/>
            <a:ext cx="9845309" cy="830997"/>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sz="1600" dirty="0">
                <a:latin typeface="Calibri"/>
                <a:ea typeface="Calibri"/>
                <a:cs typeface="Times New Roman"/>
              </a:rPr>
              <a:t>Each question will show green once it has been completed. </a:t>
            </a:r>
          </a:p>
          <a:p>
            <a:pPr marL="342900" marR="0" lvl="0" indent="-342900" fontAlgn="base">
              <a:spcBef>
                <a:spcPts val="0"/>
              </a:spcBef>
              <a:spcAft>
                <a:spcPts val="0"/>
              </a:spcAft>
              <a:buFont typeface="Symbol" panose="05050102010706020507" pitchFamily="18" charset="2"/>
              <a:buChar char=""/>
            </a:pPr>
            <a:r>
              <a:rPr lang="en-US" sz="1600" dirty="0">
                <a:latin typeface="Calibri"/>
                <a:ea typeface="Calibri"/>
                <a:cs typeface="Times New Roman"/>
              </a:rPr>
              <a:t>The question will auto save once you have made a selection.</a:t>
            </a:r>
          </a:p>
          <a:p>
            <a:pPr marL="342900" marR="0" lvl="0" indent="-342900" fontAlgn="base">
              <a:spcBef>
                <a:spcPts val="0"/>
              </a:spcBef>
              <a:spcAft>
                <a:spcPts val="0"/>
              </a:spcAft>
              <a:buFont typeface="Symbol" panose="05050102010706020507" pitchFamily="18" charset="2"/>
              <a:buChar char=""/>
            </a:pPr>
            <a:r>
              <a:rPr lang="en-US" sz="1600" dirty="0">
                <a:effectLst/>
                <a:latin typeface="Calibri"/>
                <a:ea typeface="Calibri"/>
                <a:cs typeface="Times New Roman"/>
              </a:rPr>
              <a:t>The whole survey will </a:t>
            </a:r>
            <a:r>
              <a:rPr lang="en-US" sz="1600" dirty="0">
                <a:latin typeface="Calibri"/>
                <a:ea typeface="Calibri"/>
                <a:cs typeface="Times New Roman"/>
              </a:rPr>
              <a:t>turn green when your portion is done. </a:t>
            </a:r>
            <a:endParaRPr lang="en-US" sz="1600" dirty="0">
              <a:effectLst/>
              <a:latin typeface="Calibri"/>
              <a:ea typeface="Calibri"/>
              <a:cs typeface="Times New Roman"/>
            </a:endParaRPr>
          </a:p>
        </p:txBody>
      </p:sp>
      <p:pic>
        <p:nvPicPr>
          <p:cNvPr id="6" name="Picture 5">
            <a:extLst>
              <a:ext uri="{FF2B5EF4-FFF2-40B4-BE49-F238E27FC236}">
                <a16:creationId xmlns:a16="http://schemas.microsoft.com/office/drawing/2014/main" id="{D8889E5D-77AD-5214-F7EB-392E61084FA2}"/>
              </a:ext>
            </a:extLst>
          </p:cNvPr>
          <p:cNvPicPr>
            <a:picLocks noChangeAspect="1"/>
          </p:cNvPicPr>
          <p:nvPr/>
        </p:nvPicPr>
        <p:blipFill>
          <a:blip r:embed="rId3"/>
          <a:stretch>
            <a:fillRect/>
          </a:stretch>
        </p:blipFill>
        <p:spPr>
          <a:xfrm>
            <a:off x="904568" y="1857383"/>
            <a:ext cx="10638504" cy="3262947"/>
          </a:xfrm>
          <a:prstGeom prst="rect">
            <a:avLst/>
          </a:prstGeom>
        </p:spPr>
      </p:pic>
    </p:spTree>
    <p:extLst>
      <p:ext uri="{BB962C8B-B14F-4D97-AF65-F5344CB8AC3E}">
        <p14:creationId xmlns:p14="http://schemas.microsoft.com/office/powerpoint/2010/main" val="3962538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710A1-A9E8-0CB6-2551-E392D50352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7651F3-4A38-516D-FB6C-BE1C669EC75B}"/>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dirty="0">
                <a:latin typeface="Calibri"/>
                <a:ea typeface="Calibri"/>
                <a:cs typeface="Times New Roman"/>
              </a:rPr>
              <a:t>VAM Survey</a:t>
            </a: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B97A2BA0-2620-AA2C-9518-B7CF20101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5" name="TextBox 4">
            <a:extLst>
              <a:ext uri="{FF2B5EF4-FFF2-40B4-BE49-F238E27FC236}">
                <a16:creationId xmlns:a16="http://schemas.microsoft.com/office/drawing/2014/main" id="{016E73D3-CDFD-EA8D-3933-F34294DD5D77}"/>
              </a:ext>
            </a:extLst>
          </p:cNvPr>
          <p:cNvSpPr txBox="1"/>
          <p:nvPr/>
        </p:nvSpPr>
        <p:spPr>
          <a:xfrm>
            <a:off x="1481450" y="798285"/>
            <a:ext cx="9845309" cy="584775"/>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sz="1600" dirty="0">
                <a:effectLst/>
                <a:latin typeface="Calibri"/>
                <a:ea typeface="Calibri"/>
                <a:cs typeface="Times New Roman"/>
              </a:rPr>
              <a:t>Each fleet manager will review the answers provided to ensure accuracy.</a:t>
            </a:r>
          </a:p>
          <a:p>
            <a:pPr marL="342900" marR="0" lvl="0" indent="-342900" fontAlgn="base">
              <a:spcBef>
                <a:spcPts val="0"/>
              </a:spcBef>
              <a:spcAft>
                <a:spcPts val="0"/>
              </a:spcAft>
              <a:buFont typeface="Symbol" panose="05050102010706020507" pitchFamily="18" charset="2"/>
              <a:buChar char=""/>
            </a:pPr>
            <a:r>
              <a:rPr lang="en-US" sz="1600" dirty="0">
                <a:latin typeface="Calibri"/>
                <a:ea typeface="Calibri"/>
                <a:cs typeface="Times New Roman"/>
              </a:rPr>
              <a:t>Once the Fleet Manager review is complete and approved, the questionnaire will be locked for further changes.</a:t>
            </a:r>
            <a:r>
              <a:rPr lang="en-US" sz="1600" dirty="0">
                <a:effectLst/>
                <a:latin typeface="Calibri"/>
                <a:ea typeface="Calibri"/>
                <a:cs typeface="Times New Roman"/>
              </a:rPr>
              <a:t> </a:t>
            </a:r>
          </a:p>
        </p:txBody>
      </p:sp>
      <p:pic>
        <p:nvPicPr>
          <p:cNvPr id="6" name="Picture 5">
            <a:extLst>
              <a:ext uri="{FF2B5EF4-FFF2-40B4-BE49-F238E27FC236}">
                <a16:creationId xmlns:a16="http://schemas.microsoft.com/office/drawing/2014/main" id="{61CF4916-867F-9703-C83C-6400B955B28F}"/>
              </a:ext>
            </a:extLst>
          </p:cNvPr>
          <p:cNvPicPr>
            <a:picLocks noChangeAspect="1"/>
          </p:cNvPicPr>
          <p:nvPr/>
        </p:nvPicPr>
        <p:blipFill>
          <a:blip r:embed="rId3"/>
          <a:stretch>
            <a:fillRect/>
          </a:stretch>
        </p:blipFill>
        <p:spPr>
          <a:xfrm>
            <a:off x="1395279" y="1645250"/>
            <a:ext cx="8516539" cy="1143160"/>
          </a:xfrm>
          <a:prstGeom prst="rect">
            <a:avLst/>
          </a:prstGeom>
        </p:spPr>
      </p:pic>
      <p:sp>
        <p:nvSpPr>
          <p:cNvPr id="7" name="Circle: Hollow 6">
            <a:extLst>
              <a:ext uri="{FF2B5EF4-FFF2-40B4-BE49-F238E27FC236}">
                <a16:creationId xmlns:a16="http://schemas.microsoft.com/office/drawing/2014/main" id="{BED57D6C-33DE-0BC9-482C-B7A8D766BC5E}"/>
              </a:ext>
            </a:extLst>
          </p:cNvPr>
          <p:cNvSpPr/>
          <p:nvPr/>
        </p:nvSpPr>
        <p:spPr>
          <a:xfrm>
            <a:off x="8886109" y="1975704"/>
            <a:ext cx="1025709" cy="654189"/>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403194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05927DF1-C89E-4CAD-0E7B-5EC642B4B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3" name="TextBox 2">
            <a:extLst>
              <a:ext uri="{FF2B5EF4-FFF2-40B4-BE49-F238E27FC236}">
                <a16:creationId xmlns:a16="http://schemas.microsoft.com/office/drawing/2014/main" id="{BAA5F5D6-6042-28F5-FD54-1B489610F324}"/>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295DFA4C-0800-F080-2F34-DC37B219025E}"/>
              </a:ext>
            </a:extLst>
          </p:cNvPr>
          <p:cNvSpPr txBox="1"/>
          <p:nvPr/>
        </p:nvSpPr>
        <p:spPr>
          <a:xfrm>
            <a:off x="463826" y="960529"/>
            <a:ext cx="10698806" cy="4764061"/>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US" sz="1800" b="1" dirty="0">
                <a:effectLst/>
                <a:latin typeface="Calibri"/>
                <a:ea typeface="Calibri" panose="020F0502020204030204" pitchFamily="34" charset="0"/>
                <a:cs typeface="Times New Roman"/>
              </a:rPr>
              <a:t>Q: When should I log in to AUTOS to work?</a:t>
            </a:r>
            <a:endParaRPr lang="en-US" sz="1800" dirty="0">
              <a:effectLst/>
              <a:latin typeface="Calibri"/>
              <a:ea typeface="Calibri" panose="020F0502020204030204" pitchFamily="34" charset="0"/>
              <a:cs typeface="Times New Roman"/>
            </a:endParaRPr>
          </a:p>
          <a:p>
            <a:pPr indent="457200">
              <a:lnSpc>
                <a:spcPct val="107000"/>
              </a:lnSpc>
              <a:spcAft>
                <a:spcPts val="800"/>
              </a:spcAft>
            </a:pPr>
            <a:r>
              <a:rPr lang="en-US" dirty="0">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A: Reports are generated on the 12th of the month for the previous month.</a:t>
            </a:r>
            <a:endParaRPr lang="en-US" dirty="0">
              <a:latin typeface="Calibri"/>
              <a:ea typeface="Calibri" panose="020F0502020204030204" pitchFamily="34" charset="0"/>
              <a:cs typeface="Times New Roman"/>
            </a:endParaRPr>
          </a:p>
          <a:p>
            <a:pPr indent="457200">
              <a:lnSpc>
                <a:spcPct val="107000"/>
              </a:lnSpc>
              <a:spcAft>
                <a:spcPts val="800"/>
              </a:spcAft>
            </a:pPr>
            <a:r>
              <a:rPr lang="en-US" sz="1800" dirty="0">
                <a:effectLst/>
                <a:latin typeface="Calibri"/>
                <a:ea typeface="Calibri" panose="020F0502020204030204" pitchFamily="34" charset="0"/>
                <a:cs typeface="Times New Roman"/>
              </a:rPr>
              <a:t>Example</a:t>
            </a:r>
            <a:r>
              <a:rPr lang="en-US" dirty="0">
                <a:latin typeface="Calibri"/>
                <a:ea typeface="Calibri" panose="020F0502020204030204" pitchFamily="34" charset="0"/>
                <a:cs typeface="Times New Roman"/>
              </a:rPr>
              <a:t>:</a:t>
            </a:r>
            <a:r>
              <a:rPr lang="en-US" sz="1800" dirty="0">
                <a:effectLst/>
                <a:latin typeface="Calibri"/>
                <a:ea typeface="Calibri" panose="020F0502020204030204" pitchFamily="34" charset="0"/>
                <a:cs typeface="Times New Roman"/>
              </a:rPr>
              <a:t> September’s Monthly report will be ready to review on Oct. 12. </a:t>
            </a:r>
            <a:endParaRPr lang="en-US" dirty="0">
              <a:latin typeface="Calibri"/>
              <a:ea typeface="Calibri" panose="020F0502020204030204" pitchFamily="34" charset="0"/>
              <a:cs typeface="Times New Roman"/>
            </a:endParaRPr>
          </a:p>
          <a:p>
            <a:pPr indent="457200">
              <a:lnSpc>
                <a:spcPct val="107000"/>
              </a:lnSpc>
              <a:spcAft>
                <a:spcPts val="800"/>
              </a:spcAft>
            </a:pPr>
            <a:r>
              <a:rPr lang="en-US" sz="1800" dirty="0">
                <a:effectLst/>
                <a:latin typeface="Calibri"/>
                <a:ea typeface="Calibri" panose="020F0502020204030204" pitchFamily="34" charset="0"/>
                <a:cs typeface="Times New Roman"/>
              </a:rPr>
              <a:t>September’s</a:t>
            </a:r>
            <a:r>
              <a:rPr lang="en-US" dirty="0">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validations</a:t>
            </a:r>
            <a:r>
              <a:rPr lang="en-US" dirty="0">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and</a:t>
            </a:r>
            <a:r>
              <a:rPr lang="en-US" dirty="0">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corrections</a:t>
            </a:r>
            <a:r>
              <a:rPr lang="en-US" dirty="0">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should be made prior to the 12th of the month.</a:t>
            </a:r>
            <a:endParaRPr lang="en-US" dirty="0">
              <a:latin typeface="Calibri"/>
              <a:cs typeface="Times New Roman"/>
            </a:endParaRPr>
          </a:p>
          <a:p>
            <a:pPr>
              <a:lnSpc>
                <a:spcPct val="107000"/>
              </a:lnSpc>
              <a:spcAft>
                <a:spcPts val="800"/>
              </a:spcAft>
            </a:pPr>
            <a:r>
              <a:rPr lang="en-US" dirty="0">
                <a:latin typeface="Calibri"/>
                <a:ea typeface="Calibri" panose="020F0502020204030204" pitchFamily="34" charset="0"/>
                <a:cs typeface="Times New Roman"/>
              </a:rPr>
              <a:t> </a:t>
            </a:r>
            <a:r>
              <a:rPr lang="en-US" sz="1800" b="1" dirty="0">
                <a:effectLst/>
                <a:latin typeface="Calibri"/>
                <a:ea typeface="Calibri" panose="020F0502020204030204" pitchFamily="34" charset="0"/>
                <a:cs typeface="Times New Roman"/>
              </a:rPr>
              <a:t>Q: What is AUTOS purpose, and why do I have to manage all these systems?</a:t>
            </a:r>
            <a:r>
              <a:rPr lang="en-US" b="1" dirty="0">
                <a:latin typeface="Calibri"/>
                <a:ea typeface="Calibri" panose="020F0502020204030204" pitchFamily="34" charset="0"/>
                <a:cs typeface="Times New Roman"/>
              </a:rPr>
              <a:t> </a:t>
            </a:r>
            <a:endParaRPr lang="en-US" sz="1800" dirty="0">
              <a:effectLst/>
              <a:latin typeface="Calibri"/>
              <a:ea typeface="Calibri" panose="020F0502020204030204" pitchFamily="34" charset="0"/>
              <a:cs typeface="Times New Roman" panose="02020603050405020304" pitchFamily="18" charset="0"/>
            </a:endParaRPr>
          </a:p>
          <a:p>
            <a:pPr indent="457200">
              <a:lnSpc>
                <a:spcPct val="107000"/>
              </a:lnSpc>
              <a:spcAft>
                <a:spcPts val="800"/>
              </a:spcAft>
            </a:pPr>
            <a:r>
              <a:rPr lang="en-US" sz="1800" dirty="0">
                <a:effectLst/>
                <a:latin typeface="Calibri"/>
                <a:ea typeface="Calibri" panose="020F0502020204030204" pitchFamily="34" charset="0"/>
                <a:cs typeface="Times New Roman"/>
              </a:rPr>
              <a:t>A: AUTOS brings AWARENESS and INFORMATION. AUTOS works in collaboration with GSA Drive thru </a:t>
            </a:r>
            <a:endParaRPr lang="en-US" dirty="0">
              <a:latin typeface="Calibri"/>
              <a:ea typeface="Calibri" panose="020F0502020204030204" pitchFamily="34" charset="0"/>
              <a:cs typeface="Times New Roman"/>
            </a:endParaRPr>
          </a:p>
          <a:p>
            <a:pPr indent="457200">
              <a:lnSpc>
                <a:spcPct val="107000"/>
              </a:lnSpc>
              <a:spcAft>
                <a:spcPts val="800"/>
              </a:spcAft>
            </a:pPr>
            <a:r>
              <a:rPr lang="en-US" sz="1800" dirty="0">
                <a:effectLst/>
                <a:latin typeface="Calibri"/>
                <a:ea typeface="Calibri" panose="020F0502020204030204" pitchFamily="34" charset="0"/>
                <a:cs typeface="Times New Roman"/>
              </a:rPr>
              <a:t>and</a:t>
            </a:r>
            <a:r>
              <a:rPr lang="en-US" dirty="0">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FNC. AUTOS organizes information and allows users to create custom, in-depth reporting that is not </a:t>
            </a:r>
            <a:endParaRPr lang="en-US" dirty="0">
              <a:latin typeface="Calibri"/>
              <a:ea typeface="Calibri" panose="020F0502020204030204" pitchFamily="34" charset="0"/>
              <a:cs typeface="Calibri" panose="020F0502020204030204"/>
            </a:endParaRPr>
          </a:p>
          <a:p>
            <a:pPr indent="457200">
              <a:lnSpc>
                <a:spcPct val="107000"/>
              </a:lnSpc>
              <a:spcAft>
                <a:spcPts val="800"/>
              </a:spcAft>
            </a:pPr>
            <a:r>
              <a:rPr lang="en-US" sz="1800" dirty="0">
                <a:effectLst/>
                <a:latin typeface="Calibri"/>
                <a:ea typeface="Calibri" panose="020F0502020204030204" pitchFamily="34" charset="0"/>
                <a:cs typeface="Times New Roman"/>
              </a:rPr>
              <a:t>possible in the other systems. Agency owned information should be maintained in AUTOS</a:t>
            </a:r>
            <a:r>
              <a:rPr lang="en-US" dirty="0">
                <a:latin typeface="Calibri"/>
                <a:ea typeface="Calibri" panose="020F0502020204030204" pitchFamily="34" charset="0"/>
                <a:cs typeface="Times New Roman"/>
              </a:rPr>
              <a:t> as well</a:t>
            </a:r>
            <a:r>
              <a:rPr lang="en-US" sz="1800" dirty="0">
                <a:effectLst/>
                <a:latin typeface="Calibri"/>
                <a:ea typeface="Calibri" panose="020F0502020204030204" pitchFamily="34" charset="0"/>
                <a:cs typeface="Times New Roman"/>
              </a:rPr>
              <a:t>.</a:t>
            </a:r>
            <a:r>
              <a:rPr lang="en-US" dirty="0">
                <a:latin typeface="Calibri"/>
                <a:ea typeface="Calibri" panose="020F0502020204030204" pitchFamily="34" charset="0"/>
                <a:cs typeface="Times New Roman"/>
              </a:rPr>
              <a:t> </a:t>
            </a:r>
            <a:endParaRPr lang="en-US" dirty="0">
              <a:cs typeface="Calibri"/>
            </a:endParaRPr>
          </a:p>
          <a:p>
            <a:pPr marL="0" marR="0">
              <a:lnSpc>
                <a:spcPct val="107000"/>
              </a:lnSpc>
              <a:spcBef>
                <a:spcPts val="0"/>
              </a:spcBef>
              <a:spcAft>
                <a:spcPts val="800"/>
              </a:spcAft>
            </a:pPr>
            <a:r>
              <a:rPr lang="en-US" sz="1800" b="1" dirty="0">
                <a:effectLst/>
                <a:latin typeface="Calibri"/>
                <a:ea typeface="Calibri" panose="020F0502020204030204" pitchFamily="34" charset="0"/>
                <a:cs typeface="Times New Roman"/>
              </a:rPr>
              <a:t>Q: Do we use the Export to Excel button every time we make a correction?</a:t>
            </a:r>
            <a:endParaRPr lang="en-US" sz="1800" dirty="0">
              <a:effectLst/>
              <a:latin typeface="Calibri"/>
              <a:ea typeface="Calibri" panose="020F0502020204030204" pitchFamily="34" charset="0"/>
              <a:cs typeface="Times New Roman"/>
            </a:endParaRPr>
          </a:p>
          <a:p>
            <a:pPr indent="457200">
              <a:lnSpc>
                <a:spcPct val="107000"/>
              </a:lnSpc>
              <a:spcAft>
                <a:spcPts val="800"/>
              </a:spcAft>
            </a:pPr>
            <a:r>
              <a:rPr lang="en-US" dirty="0">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A: No, only when you want to create a report in excel</a:t>
            </a:r>
            <a:r>
              <a:rPr lang="en-US" dirty="0">
                <a:latin typeface="Calibri"/>
                <a:ea typeface="Calibri" panose="020F0502020204030204" pitchFamily="34" charset="0"/>
                <a:cs typeface="Times New Roman"/>
              </a:rPr>
              <a:t> or if</a:t>
            </a:r>
            <a:r>
              <a:rPr lang="en-US" sz="1800" dirty="0">
                <a:effectLst/>
                <a:latin typeface="Calibri"/>
                <a:ea typeface="Calibri" panose="020F0502020204030204" pitchFamily="34" charset="0"/>
                <a:cs typeface="Times New Roman"/>
              </a:rPr>
              <a:t> you need to send this information to</a:t>
            </a:r>
            <a:r>
              <a:rPr lang="en-US" dirty="0">
                <a:latin typeface="Calibri"/>
                <a:ea typeface="Calibri" panose="020F0502020204030204" pitchFamily="34" charset="0"/>
                <a:cs typeface="Times New Roman"/>
              </a:rPr>
              <a:t> your </a:t>
            </a:r>
            <a:endParaRPr lang="en-US" dirty="0">
              <a:latin typeface="Calibri"/>
              <a:ea typeface="Calibri" panose="020F0502020204030204" pitchFamily="34" charset="0"/>
              <a:cs typeface="Times New Roman" panose="02020603050405020304" pitchFamily="18" charset="0"/>
            </a:endParaRPr>
          </a:p>
          <a:p>
            <a:pPr indent="457200">
              <a:lnSpc>
                <a:spcPct val="107000"/>
              </a:lnSpc>
              <a:spcAft>
                <a:spcPts val="800"/>
              </a:spcAft>
            </a:pPr>
            <a:r>
              <a:rPr lang="en-US" dirty="0">
                <a:latin typeface="Calibri"/>
                <a:ea typeface="Calibri" panose="020F0502020204030204" pitchFamily="34" charset="0"/>
                <a:cs typeface="Times New Roman"/>
              </a:rPr>
              <a:t>Agency fleet manager</a:t>
            </a:r>
            <a:r>
              <a:rPr lang="en-US" sz="1800" dirty="0">
                <a:effectLst/>
                <a:latin typeface="Calibri"/>
                <a:ea typeface="Calibri" panose="020F0502020204030204" pitchFamily="34" charset="0"/>
                <a:cs typeface="Times New Roman"/>
              </a:rPr>
              <a:t> or</a:t>
            </a:r>
            <a:r>
              <a:rPr lang="en-US" dirty="0">
                <a:latin typeface="Calibri"/>
                <a:ea typeface="Calibri" panose="020F0502020204030204" pitchFamily="34" charset="0"/>
                <a:cs typeface="Times New Roman"/>
              </a:rPr>
              <a:t> GSA</a:t>
            </a:r>
            <a:r>
              <a:rPr lang="en-US" sz="1800" dirty="0">
                <a:effectLst/>
                <a:latin typeface="Calibri"/>
                <a:ea typeface="Calibri" panose="020F0502020204030204" pitchFamily="34" charset="0"/>
                <a:cs typeface="Times New Roman"/>
              </a:rPr>
              <a:t> FSR</a:t>
            </a:r>
            <a:r>
              <a:rPr lang="en-US" dirty="0">
                <a:latin typeface="Calibri"/>
                <a:ea typeface="Calibri" panose="020F0502020204030204" pitchFamily="34" charset="0"/>
                <a:cs typeface="Times New Roman"/>
              </a:rPr>
              <a:t>. </a:t>
            </a:r>
            <a:endParaRPr lang="en-US" sz="1800" dirty="0">
              <a:effectLst/>
              <a:latin typeface="Calibri"/>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8113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EB03ED5F-9738-8B11-A3B4-B6613A33C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
        <p:nvSpPr>
          <p:cNvPr id="3" name="TextBox 2">
            <a:extLst>
              <a:ext uri="{FF2B5EF4-FFF2-40B4-BE49-F238E27FC236}">
                <a16:creationId xmlns:a16="http://schemas.microsoft.com/office/drawing/2014/main" id="{9373AE7A-DB5B-0B40-2555-9CF2B3945DAD}"/>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D900C08D-C90A-AFA3-683E-E4A38D6AF930}"/>
              </a:ext>
            </a:extLst>
          </p:cNvPr>
          <p:cNvSpPr txBox="1"/>
          <p:nvPr/>
        </p:nvSpPr>
        <p:spPr>
          <a:xfrm>
            <a:off x="468430" y="1107632"/>
            <a:ext cx="11723570" cy="4552657"/>
          </a:xfrm>
          <a:prstGeom prst="rect">
            <a:avLst/>
          </a:prstGeom>
          <a:noFill/>
        </p:spPr>
        <p:txBody>
          <a:bodyPr wrap="square" lIns="91440" tIns="45720" rIns="91440" bIns="45720" anchor="t">
            <a:spAutoFit/>
          </a:bodyPr>
          <a:lstStyle/>
          <a:p>
            <a:pPr>
              <a:lnSpc>
                <a:spcPct val="107000"/>
              </a:lnSpc>
              <a:spcAft>
                <a:spcPts val="800"/>
              </a:spcAft>
            </a:pPr>
            <a:r>
              <a:rPr lang="en-US" sz="1800" b="1" dirty="0">
                <a:effectLst/>
                <a:latin typeface="Calibri"/>
                <a:ea typeface="Calibri" panose="020F0502020204030204" pitchFamily="34" charset="0"/>
                <a:cs typeface="Times New Roman"/>
              </a:rPr>
              <a:t>Q: How do you know what is covered and what is not covered?</a:t>
            </a:r>
            <a:endParaRPr lang="en-US" dirty="0">
              <a:latin typeface="Calibri"/>
              <a:ea typeface="Calibri" panose="020F0502020204030204" pitchFamily="34" charset="0"/>
              <a:cs typeface="Times New Roman"/>
            </a:endParaRPr>
          </a:p>
          <a:p>
            <a:pPr>
              <a:lnSpc>
                <a:spcPct val="107000"/>
              </a:lnSpc>
              <a:spcAft>
                <a:spcPts val="800"/>
              </a:spcAft>
            </a:pPr>
            <a:r>
              <a:rPr lang="en-US" sz="1800" dirty="0">
                <a:effectLst/>
                <a:latin typeface="Calibri"/>
                <a:ea typeface="Calibri" panose="020F0502020204030204" pitchFamily="34" charset="0"/>
                <a:cs typeface="Times New Roman"/>
              </a:rPr>
              <a:t>A: Your GSA leasing agreement.</a:t>
            </a:r>
            <a:r>
              <a:rPr lang="en-US" dirty="0">
                <a:latin typeface="Calibri"/>
                <a:ea typeface="Calibri" panose="020F0502020204030204" pitchFamily="34" charset="0"/>
                <a:cs typeface="Times New Roman"/>
              </a:rPr>
              <a:t> </a:t>
            </a:r>
            <a:endParaRPr lang="en-US" dirty="0">
              <a:cs typeface="Times New Roman"/>
            </a:endParaRPr>
          </a:p>
          <a:p>
            <a:pPr>
              <a:lnSpc>
                <a:spcPct val="107000"/>
              </a:lnSpc>
              <a:spcAft>
                <a:spcPts val="800"/>
              </a:spcAft>
            </a:pPr>
            <a:endParaRPr lang="en-US" dirty="0">
              <a:latin typeface="Calibri"/>
              <a:ea typeface="Calibri"/>
              <a:cs typeface="Times New Roman"/>
            </a:endParaRPr>
          </a:p>
          <a:p>
            <a:pPr>
              <a:lnSpc>
                <a:spcPct val="107000"/>
              </a:lnSpc>
              <a:spcAft>
                <a:spcPts val="800"/>
              </a:spcAft>
            </a:pPr>
            <a:r>
              <a:rPr lang="en-US" sz="1800" b="1" dirty="0">
                <a:effectLst/>
                <a:latin typeface="Calibri"/>
                <a:ea typeface="Calibri"/>
                <a:cs typeface="Times New Roman"/>
              </a:rPr>
              <a:t>Q: Do we need to lie, or manipulate odometer readings?</a:t>
            </a:r>
            <a:endParaRPr lang="en-US" dirty="0">
              <a:latin typeface="Calibri"/>
              <a:ea typeface="Calibri"/>
              <a:cs typeface="Times New Roman" panose="02020603050405020304" pitchFamily="18" charset="0"/>
            </a:endParaRPr>
          </a:p>
          <a:p>
            <a:pPr marL="0" marR="0">
              <a:lnSpc>
                <a:spcPct val="107000"/>
              </a:lnSpc>
              <a:spcBef>
                <a:spcPts val="0"/>
              </a:spcBef>
              <a:spcAft>
                <a:spcPts val="800"/>
              </a:spcAft>
            </a:pPr>
            <a:r>
              <a:rPr lang="en-US" sz="1800" dirty="0">
                <a:effectLst/>
                <a:latin typeface="Calibri"/>
                <a:ea typeface="Calibri" panose="020F0502020204030204" pitchFamily="34" charset="0"/>
                <a:cs typeface="Times New Roman"/>
              </a:rPr>
              <a:t>A: No. The goal is to get the most accurate data possible. Our system is designed to flag POTENTIALLY concerning data fields or alert the vehicle users to missing information.</a:t>
            </a:r>
            <a:r>
              <a:rPr lang="en-US" dirty="0">
                <a:latin typeface="Calibri"/>
                <a:ea typeface="Calibri" panose="020F0502020204030204" pitchFamily="34" charset="0"/>
                <a:cs typeface="Times New Roman"/>
              </a:rPr>
              <a:t> </a:t>
            </a:r>
            <a:endParaRPr lang="en-US" sz="1800" dirty="0">
              <a:effectLst/>
              <a:latin typeface="Calibri"/>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a:ea typeface="Calibri"/>
              <a:cs typeface="Times New Roman"/>
            </a:endParaRPr>
          </a:p>
          <a:p>
            <a:pPr>
              <a:lnSpc>
                <a:spcPct val="107000"/>
              </a:lnSpc>
              <a:spcAft>
                <a:spcPts val="800"/>
              </a:spcAft>
            </a:pPr>
            <a:r>
              <a:rPr lang="en-US" sz="1800" b="1" dirty="0">
                <a:effectLst/>
                <a:latin typeface="Calibri"/>
                <a:ea typeface="Calibri"/>
                <a:cs typeface="Times New Roman"/>
              </a:rPr>
              <a:t>Q: How do you change the Temporary password?</a:t>
            </a:r>
            <a:r>
              <a:rPr lang="en-US" b="1" dirty="0">
                <a:latin typeface="Calibri"/>
                <a:ea typeface="Calibri"/>
                <a:cs typeface="Times New Roman"/>
              </a:rPr>
              <a:t> </a:t>
            </a:r>
            <a:endParaRPr lang="en-US" dirty="0">
              <a:latin typeface="Calibri"/>
              <a:ea typeface="Calibri"/>
              <a:cs typeface="Times New Roman" panose="02020603050405020304" pitchFamily="18" charset="0"/>
            </a:endParaRPr>
          </a:p>
          <a:p>
            <a:pPr>
              <a:lnSpc>
                <a:spcPct val="107000"/>
              </a:lnSpc>
              <a:spcAft>
                <a:spcPts val="800"/>
              </a:spcAft>
            </a:pPr>
            <a:r>
              <a:rPr lang="en-US" sz="1800" dirty="0">
                <a:effectLst/>
                <a:latin typeface="Calibri"/>
                <a:ea typeface="Calibri" panose="020F0502020204030204" pitchFamily="34" charset="0"/>
                <a:cs typeface="Times New Roman"/>
              </a:rPr>
              <a:t>A: Click on the Sign Off button in the upper-right hand corner. Click on Reset Password. You will receive an email with a link to reset your password.</a:t>
            </a:r>
            <a:r>
              <a:rPr lang="en-US" dirty="0">
                <a:latin typeface="Calibri"/>
                <a:ea typeface="Calibri" panose="020F0502020204030204" pitchFamily="34" charset="0"/>
                <a:cs typeface="Times New Roman"/>
              </a:rPr>
              <a:t> </a:t>
            </a:r>
            <a:endParaRPr lang="en-US" sz="1800" dirty="0">
              <a:effectLst/>
              <a:latin typeface="Calibri"/>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61639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EB03ED5F-9738-8B11-A3B4-B6613A33C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
        <p:nvSpPr>
          <p:cNvPr id="3" name="TextBox 2">
            <a:extLst>
              <a:ext uri="{FF2B5EF4-FFF2-40B4-BE49-F238E27FC236}">
                <a16:creationId xmlns:a16="http://schemas.microsoft.com/office/drawing/2014/main" id="{9373AE7A-DB5B-0B40-2555-9CF2B3945DAD}"/>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D900C08D-C90A-AFA3-683E-E4A38D6AF930}"/>
              </a:ext>
            </a:extLst>
          </p:cNvPr>
          <p:cNvSpPr txBox="1"/>
          <p:nvPr/>
        </p:nvSpPr>
        <p:spPr>
          <a:xfrm>
            <a:off x="329282" y="938667"/>
            <a:ext cx="11723570" cy="4247317"/>
          </a:xfrm>
          <a:prstGeom prst="rect">
            <a:avLst/>
          </a:prstGeom>
          <a:noFill/>
        </p:spPr>
        <p:txBody>
          <a:bodyPr wrap="square" lIns="91440" tIns="45720" rIns="91440" bIns="45720" anchor="t">
            <a:spAutoFit/>
          </a:bodyPr>
          <a:lstStyle/>
          <a:p>
            <a:r>
              <a:rPr lang="en-US" sz="1800" b="1" dirty="0">
                <a:solidFill>
                  <a:srgbClr val="000000"/>
                </a:solidFill>
                <a:effectLst/>
                <a:latin typeface="Calibri"/>
                <a:ea typeface="Times New Roman" panose="02020603050405020304" pitchFamily="18" charset="0"/>
                <a:cs typeface="Calibri"/>
              </a:rPr>
              <a:t>Q: How do we make sure we do not have an AIE as a result of the delay for the recall being taken care of?</a:t>
            </a:r>
            <a:endParaRPr lang="en-US" dirty="0">
              <a:solidFill>
                <a:srgbClr val="000000"/>
              </a:solidFill>
              <a:latin typeface="Times New Roman"/>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a:ea typeface="Times New Roman" panose="02020603050405020304" pitchFamily="18" charset="0"/>
                <a:cs typeface="Calibri"/>
              </a:rPr>
              <a:t>A: Ignoring a recall for an extended time can result in an agency incurred expense. Keep your GSA FSR in the loop by letting them know that the vehicle is in the shop, waiting on parts, etc. This allows GSA to know that you are doing your part to correct the recall.</a:t>
            </a:r>
            <a:r>
              <a:rPr lang="en-US" dirty="0">
                <a:solidFill>
                  <a:srgbClr val="000000"/>
                </a:solidFill>
                <a:latin typeface="Calibri"/>
                <a:ea typeface="Times New Roman" panose="02020603050405020304" pitchFamily="18" charset="0"/>
                <a:cs typeface="Calibri"/>
              </a:rPr>
              <a:t> </a:t>
            </a:r>
            <a:endParaRPr lang="en-US" sz="1800" dirty="0">
              <a:effectLst/>
              <a:latin typeface="Times New Roman"/>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a:ea typeface="Times New Roman" panose="02020603050405020304" pitchFamily="18" charset="0"/>
                <a:cs typeface="Calibri"/>
              </a:rPr>
              <a:t>Q: So, once you make a note and review it, it closes out the recall. How do you know 3 weeks from now that you still have an open recall?</a:t>
            </a:r>
            <a:endParaRPr lang="en-US" sz="1800" dirty="0">
              <a:effectLst/>
              <a:latin typeface="Calibri"/>
              <a:ea typeface="Times New Roman" panose="02020603050405020304" pitchFamily="18" charset="0"/>
              <a:cs typeface="Calibri"/>
            </a:endParaRPr>
          </a:p>
          <a:p>
            <a:r>
              <a:rPr lang="en-US" sz="1800" dirty="0">
                <a:solidFill>
                  <a:srgbClr val="000000"/>
                </a:solidFill>
                <a:effectLst/>
                <a:latin typeface="Calibri"/>
                <a:ea typeface="Times New Roman" panose="02020603050405020304" pitchFamily="18" charset="0"/>
                <a:cs typeface="Calibri"/>
              </a:rPr>
              <a:t>A: The system re-sorts the recall to the “certified” section. But you can always review that by filtering on ALL, if you’d like to review it at a later time. Another thing to consider is that: the recall will </a:t>
            </a:r>
            <a:r>
              <a:rPr lang="en-US" sz="1800" i="1" u="sng" dirty="0">
                <a:solidFill>
                  <a:srgbClr val="000000"/>
                </a:solidFill>
                <a:effectLst/>
                <a:latin typeface="Calibri"/>
                <a:ea typeface="Times New Roman" panose="02020603050405020304" pitchFamily="18" charset="0"/>
                <a:cs typeface="Calibri"/>
              </a:rPr>
              <a:t>REAPPER </a:t>
            </a:r>
            <a:r>
              <a:rPr lang="en-US" sz="1800" dirty="0">
                <a:solidFill>
                  <a:srgbClr val="000000"/>
                </a:solidFill>
                <a:effectLst/>
                <a:latin typeface="Calibri"/>
                <a:ea typeface="Times New Roman" panose="02020603050405020304" pitchFamily="18" charset="0"/>
                <a:cs typeface="Calibri"/>
              </a:rPr>
              <a:t>on the open recall section if during the next GSA download the recall is STILL open.</a:t>
            </a:r>
            <a:r>
              <a:rPr lang="en-US" dirty="0">
                <a:solidFill>
                  <a:srgbClr val="000000"/>
                </a:solidFill>
                <a:latin typeface="Calibri"/>
                <a:ea typeface="Times New Roman" panose="02020603050405020304" pitchFamily="18" charset="0"/>
                <a:cs typeface="Calibri"/>
              </a:rPr>
              <a:t> </a:t>
            </a:r>
            <a:endParaRPr lang="en-US" sz="1800" dirty="0">
              <a:effectLst/>
              <a:latin typeface="Times New Roman"/>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a:ea typeface="Times New Roman" panose="02020603050405020304" pitchFamily="18" charset="0"/>
                <a:cs typeface="Calibri"/>
              </a:rPr>
              <a:t>Q: If you have various sites for vehicle locations (physical off-center location OA site) we are inputting the off-center garage location, correct? </a:t>
            </a:r>
          </a:p>
          <a:p>
            <a:r>
              <a:rPr lang="en-US" sz="1800" dirty="0">
                <a:solidFill>
                  <a:srgbClr val="000000"/>
                </a:solidFill>
                <a:effectLst/>
                <a:latin typeface="Calibri"/>
                <a:ea typeface="Times New Roman" panose="02020603050405020304" pitchFamily="18" charset="0"/>
                <a:cs typeface="Calibri"/>
              </a:rPr>
              <a:t>A: For reporting purposes, we need to know the location where the vehicle is parked.</a:t>
            </a:r>
            <a:r>
              <a:rPr lang="en-US" dirty="0">
                <a:solidFill>
                  <a:srgbClr val="000000"/>
                </a:solidFill>
                <a:latin typeface="Calibri"/>
                <a:ea typeface="Times New Roman" panose="02020603050405020304" pitchFamily="18" charset="0"/>
                <a:cs typeface="Calibri"/>
              </a:rPr>
              <a:t> </a:t>
            </a:r>
            <a:endParaRPr lang="en-US" sz="1800" dirty="0">
              <a:effectLst/>
              <a:latin typeface="Times New Roman"/>
              <a:ea typeface="Times New Roman" panose="02020603050405020304" pitchFamily="18" charset="0"/>
              <a:cs typeface="Times New Roman"/>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4004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EB03ED5F-9738-8B11-A3B4-B6613A33C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
        <p:nvSpPr>
          <p:cNvPr id="3" name="TextBox 2">
            <a:extLst>
              <a:ext uri="{FF2B5EF4-FFF2-40B4-BE49-F238E27FC236}">
                <a16:creationId xmlns:a16="http://schemas.microsoft.com/office/drawing/2014/main" id="{9373AE7A-DB5B-0B40-2555-9CF2B3945DAD}"/>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D900C08D-C90A-AFA3-683E-E4A38D6AF930}"/>
              </a:ext>
            </a:extLst>
          </p:cNvPr>
          <p:cNvSpPr txBox="1"/>
          <p:nvPr/>
        </p:nvSpPr>
        <p:spPr>
          <a:xfrm>
            <a:off x="468430" y="1490549"/>
            <a:ext cx="11723570" cy="4355551"/>
          </a:xfrm>
          <a:prstGeom prst="rect">
            <a:avLst/>
          </a:prstGeom>
          <a:noFill/>
        </p:spPr>
        <p:txBody>
          <a:bodyPr wrap="square" lIns="91440" tIns="45720" rIns="91440" bIns="45720" anchor="t">
            <a:spAutoFit/>
          </a:bodyPr>
          <a:lstStyle/>
          <a:p>
            <a:r>
              <a:rPr lang="en-US" sz="1800" b="1" dirty="0">
                <a:solidFill>
                  <a:srgbClr val="000000"/>
                </a:solidFill>
                <a:effectLst/>
                <a:latin typeface="Calibri"/>
                <a:ea typeface="Times New Roman" panose="02020603050405020304" pitchFamily="18" charset="0"/>
                <a:cs typeface="Calibri"/>
              </a:rPr>
              <a:t>Q: Can you tell in AUTOs what the service missed was?</a:t>
            </a:r>
            <a:endParaRPr lang="en-US" dirty="0"/>
          </a:p>
          <a:p>
            <a:pPr marL="0" marR="0">
              <a:spcBef>
                <a:spcPts val="0"/>
              </a:spcBef>
              <a:spcAft>
                <a:spcPts val="0"/>
              </a:spcAft>
            </a:pPr>
            <a:r>
              <a:rPr lang="en-US" sz="1800" dirty="0">
                <a:solidFill>
                  <a:srgbClr val="000000"/>
                </a:solidFill>
                <a:effectLst/>
                <a:latin typeface="Calibri"/>
                <a:ea typeface="Times New Roman" panose="02020603050405020304" pitchFamily="18" charset="0"/>
                <a:cs typeface="Calibri"/>
              </a:rPr>
              <a:t>A: No; the file from GSA does not distinguish this for us. You may try logging into GSA </a:t>
            </a:r>
            <a:r>
              <a:rPr lang="en-US" sz="1800" dirty="0" err="1">
                <a:solidFill>
                  <a:srgbClr val="000000"/>
                </a:solidFill>
                <a:effectLst/>
                <a:latin typeface="Calibri"/>
                <a:ea typeface="Times New Roman" panose="02020603050405020304" pitchFamily="18" charset="0"/>
                <a:cs typeface="Calibri"/>
              </a:rPr>
              <a:t>DriveThru</a:t>
            </a:r>
            <a:r>
              <a:rPr lang="en-US" sz="1800" dirty="0">
                <a:solidFill>
                  <a:srgbClr val="000000"/>
                </a:solidFill>
                <a:effectLst/>
                <a:latin typeface="Calibri"/>
                <a:ea typeface="Times New Roman" panose="02020603050405020304" pitchFamily="18" charset="0"/>
                <a:cs typeface="Calibri"/>
              </a:rPr>
              <a:t>, or contacting your FSR for that information.</a:t>
            </a:r>
            <a:endParaRPr lang="en-US" dirty="0"/>
          </a:p>
          <a:p>
            <a:pPr marL="0" marR="0" indent="45720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a:lnSpc>
                <a:spcPct val="107000"/>
              </a:lnSpc>
              <a:spcAft>
                <a:spcPts val="800"/>
              </a:spcAft>
            </a:pPr>
            <a:r>
              <a:rPr lang="en-US" sz="1800" b="1" dirty="0">
                <a:effectLst/>
                <a:latin typeface="Calibri"/>
                <a:ea typeface="Calibri"/>
                <a:cs typeface="Times New Roman"/>
              </a:rPr>
              <a:t>Q: How often are the updates?</a:t>
            </a:r>
            <a:endParaRPr lang="en-US" dirty="0">
              <a:latin typeface="Calibri"/>
              <a:ea typeface="Calibri"/>
              <a:cs typeface="Times New Roman" panose="02020603050405020304" pitchFamily="18" charset="0"/>
            </a:endParaRPr>
          </a:p>
          <a:p>
            <a:pPr marL="0" marR="0">
              <a:lnSpc>
                <a:spcPct val="107000"/>
              </a:lnSpc>
              <a:spcBef>
                <a:spcPts val="0"/>
              </a:spcBef>
              <a:spcAft>
                <a:spcPts val="800"/>
              </a:spcAft>
            </a:pPr>
            <a:r>
              <a:rPr lang="en-US" sz="1800" dirty="0">
                <a:effectLst/>
                <a:latin typeface="Calibri"/>
                <a:ea typeface="Calibri" panose="020F0502020204030204" pitchFamily="34" charset="0"/>
                <a:cs typeface="Times New Roman"/>
              </a:rPr>
              <a:t>A: Our updates happen on an as-needed basis. Any requests will be reviewed by the project manager and will be implemented if necessary.</a:t>
            </a:r>
            <a:endParaRPr lang="en-US" sz="1800" dirty="0">
              <a:effectLst/>
              <a:latin typeface="Calibri"/>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000000"/>
              </a:solidFill>
              <a:latin typeface="Calibri"/>
              <a:ea typeface="Calibri"/>
              <a:cs typeface="Times New Roman"/>
            </a:endParaRPr>
          </a:p>
          <a:p>
            <a:pPr marL="0" marR="0">
              <a:spcBef>
                <a:spcPts val="0"/>
              </a:spcBef>
              <a:spcAft>
                <a:spcPts val="0"/>
              </a:spcAft>
            </a:pPr>
            <a:r>
              <a:rPr lang="en-US" sz="1800" b="1" dirty="0">
                <a:solidFill>
                  <a:srgbClr val="000000"/>
                </a:solidFill>
                <a:effectLst/>
                <a:latin typeface="Calibri"/>
                <a:ea typeface="Times New Roman" panose="02020603050405020304" pitchFamily="18" charset="0"/>
                <a:cs typeface="Calibri"/>
              </a:rPr>
              <a:t>Q: Do I need to put in a disposal date for a vehicle?</a:t>
            </a:r>
            <a:endParaRPr lang="en-US" sz="1800" dirty="0">
              <a:effectLst/>
              <a:latin typeface="Times New Roman"/>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a:ea typeface="Times New Roman" panose="02020603050405020304" pitchFamily="18" charset="0"/>
                <a:cs typeface="Calibri"/>
              </a:rPr>
              <a:t>A: Only if the vehicle is Agency Owned</a:t>
            </a:r>
            <a:endParaRPr lang="en-US" sz="1800" dirty="0">
              <a:solidFill>
                <a:srgbClr val="000000"/>
              </a:solidFill>
              <a:effectLst/>
              <a:latin typeface="Times New Roman"/>
              <a:ea typeface="Times New Roman" panose="02020603050405020304" pitchFamily="18" charset="0"/>
              <a:cs typeface="Times New Roman"/>
            </a:endParaRPr>
          </a:p>
          <a:p>
            <a:pPr marL="0" marR="0" indent="457200">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4572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indent="4572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4966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EB03ED5F-9738-8B11-A3B4-B6613A33C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
        <p:nvSpPr>
          <p:cNvPr id="3" name="TextBox 2">
            <a:extLst>
              <a:ext uri="{FF2B5EF4-FFF2-40B4-BE49-F238E27FC236}">
                <a16:creationId xmlns:a16="http://schemas.microsoft.com/office/drawing/2014/main" id="{9373AE7A-DB5B-0B40-2555-9CF2B3945DAD}"/>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D900C08D-C90A-AFA3-683E-E4A38D6AF930}"/>
              </a:ext>
            </a:extLst>
          </p:cNvPr>
          <p:cNvSpPr txBox="1"/>
          <p:nvPr/>
        </p:nvSpPr>
        <p:spPr>
          <a:xfrm>
            <a:off x="378657" y="968902"/>
            <a:ext cx="11723570" cy="4768228"/>
          </a:xfrm>
          <a:prstGeom prst="rect">
            <a:avLst/>
          </a:prstGeom>
          <a:noFill/>
        </p:spPr>
        <p:txBody>
          <a:bodyPr wrap="square" lIns="91440" tIns="45720" rIns="91440" bIns="45720" anchor="t">
            <a:spAutoFit/>
          </a:bodyPr>
          <a:lstStyle/>
          <a:p>
            <a:pPr marL="0" marR="0" indent="457200">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a:lnSpc>
                <a:spcPct val="107000"/>
              </a:lnSpc>
              <a:spcAft>
                <a:spcPts val="800"/>
              </a:spcAft>
            </a:pPr>
            <a:r>
              <a:rPr lang="en-US" sz="1800" b="1" dirty="0">
                <a:effectLst/>
                <a:latin typeface="Calibri"/>
                <a:ea typeface="Calibri" panose="020F0502020204030204" pitchFamily="34" charset="0"/>
                <a:cs typeface="Times New Roman"/>
              </a:rPr>
              <a:t>Q: What do you do if the GSA card is missing? Who do you contact?</a:t>
            </a:r>
            <a:r>
              <a:rPr lang="en-US" b="1" dirty="0">
                <a:latin typeface="Calibri"/>
                <a:ea typeface="Calibri" panose="020F0502020204030204" pitchFamily="34" charset="0"/>
                <a:cs typeface="Times New Roman"/>
              </a:rPr>
              <a:t> </a:t>
            </a:r>
          </a:p>
          <a:p>
            <a:pPr>
              <a:lnSpc>
                <a:spcPct val="107000"/>
              </a:lnSpc>
              <a:spcAft>
                <a:spcPts val="800"/>
              </a:spcAft>
            </a:pPr>
            <a:r>
              <a:rPr lang="en-US" sz="1800" dirty="0">
                <a:effectLst/>
                <a:latin typeface="Calibri"/>
                <a:ea typeface="Calibri" panose="020F0502020204030204" pitchFamily="34" charset="0"/>
                <a:cs typeface="Times New Roman"/>
              </a:rPr>
              <a:t>A: If you lost a GSA gas card, contact your local GSA FSR for replacement immediately</a:t>
            </a:r>
            <a:r>
              <a:rPr lang="en-US" dirty="0">
                <a:latin typeface="Calibri"/>
                <a:ea typeface="Calibri" panose="020F0502020204030204" pitchFamily="34" charset="0"/>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a:ea typeface="Times New Roman" panose="02020603050405020304" pitchFamily="18" charset="0"/>
                <a:cs typeface="Calibri"/>
              </a:rPr>
              <a:t>Q: Do we still fill out accident form 91?</a:t>
            </a:r>
            <a:endParaRPr lang="en-US" sz="1800" dirty="0">
              <a:effectLst/>
              <a:latin typeface="Times New Roman"/>
              <a:ea typeface="Times New Roman" panose="02020603050405020304" pitchFamily="18" charset="0"/>
              <a:cs typeface="Times New Roman" panose="02020603050405020304" pitchFamily="18" charset="0"/>
            </a:endParaRPr>
          </a:p>
          <a:p>
            <a:r>
              <a:rPr lang="en-US" sz="1800" dirty="0">
                <a:solidFill>
                  <a:srgbClr val="000000"/>
                </a:solidFill>
                <a:effectLst/>
                <a:latin typeface="Calibri"/>
                <a:ea typeface="Times New Roman" panose="02020603050405020304" pitchFamily="18" charset="0"/>
                <a:cs typeface="Calibri"/>
              </a:rPr>
              <a:t>A: Yes, please continue to fill out all proper forms and logs.</a:t>
            </a:r>
            <a:r>
              <a:rPr lang="en-US" dirty="0">
                <a:solidFill>
                  <a:srgbClr val="000000"/>
                </a:solidFill>
                <a:latin typeface="Calibri"/>
                <a:ea typeface="Times New Roman" panose="02020603050405020304" pitchFamily="18" charset="0"/>
                <a:cs typeface="Calibri"/>
              </a:rPr>
              <a:t> </a:t>
            </a:r>
          </a:p>
          <a:p>
            <a:endParaRPr lang="en-US" sz="1800" dirty="0">
              <a:solidFill>
                <a:srgbClr val="000000"/>
              </a:solidFill>
              <a:effectLst/>
              <a:latin typeface="Calibri"/>
              <a:ea typeface="Times New Roman" panose="02020603050405020304" pitchFamily="18" charset="0"/>
              <a:cs typeface="Calibri"/>
            </a:endParaRPr>
          </a:p>
          <a:p>
            <a:r>
              <a:rPr lang="en-US" b="1" dirty="0">
                <a:solidFill>
                  <a:srgbClr val="000000"/>
                </a:solidFill>
                <a:latin typeface="Calibri"/>
                <a:ea typeface="Times New Roman" panose="02020603050405020304" pitchFamily="18" charset="0"/>
                <a:cs typeface="Calibri"/>
              </a:rPr>
              <a:t>Q: Should we verify something even if it has incorrect information?</a:t>
            </a:r>
          </a:p>
          <a:p>
            <a:r>
              <a:rPr lang="en-US" dirty="0">
                <a:solidFill>
                  <a:srgbClr val="000000"/>
                </a:solidFill>
                <a:latin typeface="Calibri"/>
                <a:ea typeface="Times New Roman" panose="02020603050405020304" pitchFamily="18" charset="0"/>
                <a:cs typeface="Calibri"/>
              </a:rPr>
              <a:t>A: The AUTO’s System collects and categories information for the user to easily review and point out mistakes. If the information provided from GSA is mistaken, click on the verify/certify button and be sure to include that information in the notes. This way the information can be tracked through the life of the vehicle. It is also a advised to contact your GSA FSR as soon as possible to get the information updated in GSA. </a:t>
            </a:r>
          </a:p>
          <a:p>
            <a:endParaRPr lang="en-US" sz="1800" dirty="0">
              <a:solidFill>
                <a:srgbClr val="000000"/>
              </a:solidFill>
              <a:effectLst/>
              <a:latin typeface="Calibri"/>
              <a:ea typeface="Times New Roman" panose="02020603050405020304" pitchFamily="18" charset="0"/>
              <a:cs typeface="Calibri"/>
            </a:endParaRPr>
          </a:p>
          <a:p>
            <a:endParaRPr lang="en-US" sz="1800" dirty="0">
              <a:effectLst/>
              <a:latin typeface="Times New Roman"/>
              <a:ea typeface="Times New Roman" panose="02020603050405020304" pitchFamily="18" charset="0"/>
              <a:cs typeface="Times New Roman"/>
            </a:endParaRPr>
          </a:p>
          <a:p>
            <a:pPr marL="0" marR="0" indent="457200">
              <a:spcBef>
                <a:spcPts val="0"/>
              </a:spcBef>
              <a:spcAft>
                <a:spcPts val="0"/>
              </a:spcAft>
            </a:pPr>
            <a:endParaRPr lang="en-US" sz="1800" dirty="0">
              <a:solidFill>
                <a:srgbClr val="FF0000"/>
              </a:solidFill>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indent="4572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9304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25269" y="4551903"/>
            <a:ext cx="2472673" cy="1390878"/>
          </a:xfrm>
          <a:prstGeom prst="rect">
            <a:avLst/>
          </a:prstGeom>
          <a:noFill/>
        </p:spPr>
      </p:pic>
      <p:sp>
        <p:nvSpPr>
          <p:cNvPr id="5" name="TextBox 4">
            <a:extLst>
              <a:ext uri="{FF2B5EF4-FFF2-40B4-BE49-F238E27FC236}">
                <a16:creationId xmlns:a16="http://schemas.microsoft.com/office/drawing/2014/main" id="{6351C2E9-2917-40D2-F2F0-3AC6C57567E6}"/>
              </a:ext>
            </a:extLst>
          </p:cNvPr>
          <p:cNvSpPr txBox="1"/>
          <p:nvPr/>
        </p:nvSpPr>
        <p:spPr>
          <a:xfrm>
            <a:off x="1840422" y="2283263"/>
            <a:ext cx="8506437" cy="769441"/>
          </a:xfrm>
          <a:prstGeom prst="rect">
            <a:avLst/>
          </a:prstGeom>
          <a:noFill/>
        </p:spPr>
        <p:txBody>
          <a:bodyPr wrap="square" lIns="91440" tIns="45720" rIns="91440" bIns="45720" anchor="t">
            <a:spAutoFit/>
          </a:bodyPr>
          <a:lstStyle/>
          <a:p>
            <a:pPr algn="ctr"/>
            <a:r>
              <a:rPr lang="en-US" sz="4400" b="1">
                <a:solidFill>
                  <a:srgbClr val="252424"/>
                </a:solidFill>
                <a:ea typeface="Calibri"/>
              </a:rPr>
              <a:t>Questions? </a:t>
            </a:r>
            <a:endParaRPr lang="en-US" sz="4400" b="1">
              <a:solidFill>
                <a:srgbClr val="252424"/>
              </a:solidFill>
              <a:ea typeface="Calibri" panose="020F0502020204030204" pitchFamily="34" charset="0"/>
            </a:endParaRPr>
          </a:p>
        </p:txBody>
      </p:sp>
      <p:pic>
        <p:nvPicPr>
          <p:cNvPr id="3" name="imageSelected0">
            <a:extLst>
              <a:ext uri="{FF2B5EF4-FFF2-40B4-BE49-F238E27FC236}">
                <a16:creationId xmlns:a16="http://schemas.microsoft.com/office/drawing/2014/main" id="{16471737-D40D-2ADA-3F55-EC0CF4972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942" y="4860927"/>
            <a:ext cx="3091324" cy="77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25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FA04-45F0-83D4-02A9-0A4B29CEADAB}"/>
              </a:ext>
            </a:extLst>
          </p:cNvPr>
          <p:cNvSpPr>
            <a:spLocks noGrp="1"/>
          </p:cNvSpPr>
          <p:nvPr>
            <p:ph type="title"/>
          </p:nvPr>
        </p:nvSpPr>
        <p:spPr/>
        <p:txBody>
          <a:bodyPr/>
          <a:lstStyle/>
          <a:p>
            <a:pPr algn="ctr"/>
            <a:r>
              <a:rPr lang="en-US" b="1" dirty="0"/>
              <a:t>Why Maintaining AUTOS and GSA are important to DOL Fleet Mission</a:t>
            </a:r>
          </a:p>
        </p:txBody>
      </p:sp>
      <p:sp>
        <p:nvSpPr>
          <p:cNvPr id="5" name="Text Placeholder 4">
            <a:extLst>
              <a:ext uri="{FF2B5EF4-FFF2-40B4-BE49-F238E27FC236}">
                <a16:creationId xmlns:a16="http://schemas.microsoft.com/office/drawing/2014/main" id="{FBCE0104-CC9B-3C16-C362-EC2E637B0AEE}"/>
              </a:ext>
            </a:extLst>
          </p:cNvPr>
          <p:cNvSpPr>
            <a:spLocks noGrp="1"/>
          </p:cNvSpPr>
          <p:nvPr>
            <p:ph type="body" idx="1"/>
          </p:nvPr>
        </p:nvSpPr>
        <p:spPr/>
        <p:txBody>
          <a:bodyPr/>
          <a:lstStyle/>
          <a:p>
            <a:r>
              <a:rPr lang="en-US" dirty="0"/>
              <a:t>GSA		</a:t>
            </a:r>
          </a:p>
        </p:txBody>
      </p:sp>
      <p:sp>
        <p:nvSpPr>
          <p:cNvPr id="6" name="Content Placeholder 5">
            <a:extLst>
              <a:ext uri="{FF2B5EF4-FFF2-40B4-BE49-F238E27FC236}">
                <a16:creationId xmlns:a16="http://schemas.microsoft.com/office/drawing/2014/main" id="{96D56ECE-AD83-FCCD-3D27-AFC6D639FD4F}"/>
              </a:ext>
            </a:extLst>
          </p:cNvPr>
          <p:cNvSpPr>
            <a:spLocks noGrp="1"/>
          </p:cNvSpPr>
          <p:nvPr>
            <p:ph sz="half" idx="2"/>
          </p:nvPr>
        </p:nvSpPr>
        <p:spPr/>
        <p:txBody>
          <a:bodyPr/>
          <a:lstStyle/>
          <a:p>
            <a:pPr marL="0" indent="0">
              <a:buNone/>
            </a:pPr>
            <a:r>
              <a:rPr lang="en-US" dirty="0"/>
              <a:t>Ensure Mileage is accurate for billing purposes</a:t>
            </a:r>
          </a:p>
          <a:p>
            <a:pPr marL="0" indent="0">
              <a:buNone/>
            </a:pPr>
            <a:r>
              <a:rPr lang="en-US" dirty="0"/>
              <a:t>Logging in monthly to ensure all data has been entered	and is accurate to the best of your knowledge. </a:t>
            </a:r>
          </a:p>
          <a:p>
            <a:pPr marL="0" indent="0">
              <a:buNone/>
            </a:pPr>
            <a:r>
              <a:rPr lang="en-US" dirty="0"/>
              <a:t>	</a:t>
            </a:r>
          </a:p>
        </p:txBody>
      </p:sp>
      <p:sp>
        <p:nvSpPr>
          <p:cNvPr id="7" name="Text Placeholder 6">
            <a:extLst>
              <a:ext uri="{FF2B5EF4-FFF2-40B4-BE49-F238E27FC236}">
                <a16:creationId xmlns:a16="http://schemas.microsoft.com/office/drawing/2014/main" id="{01017BF4-B55B-AED0-EFCB-F021ACE2895E}"/>
              </a:ext>
            </a:extLst>
          </p:cNvPr>
          <p:cNvSpPr>
            <a:spLocks noGrp="1"/>
          </p:cNvSpPr>
          <p:nvPr>
            <p:ph type="body" sz="quarter" idx="3"/>
          </p:nvPr>
        </p:nvSpPr>
        <p:spPr/>
        <p:txBody>
          <a:bodyPr/>
          <a:lstStyle/>
          <a:p>
            <a:r>
              <a:rPr lang="en-US" dirty="0"/>
              <a:t>AUTOS</a:t>
            </a:r>
          </a:p>
        </p:txBody>
      </p:sp>
      <p:sp>
        <p:nvSpPr>
          <p:cNvPr id="8" name="Content Placeholder 7">
            <a:extLst>
              <a:ext uri="{FF2B5EF4-FFF2-40B4-BE49-F238E27FC236}">
                <a16:creationId xmlns:a16="http://schemas.microsoft.com/office/drawing/2014/main" id="{30D0F35E-DE0E-38CF-462A-7F73746B6755}"/>
              </a:ext>
            </a:extLst>
          </p:cNvPr>
          <p:cNvSpPr>
            <a:spLocks noGrp="1"/>
          </p:cNvSpPr>
          <p:nvPr>
            <p:ph sz="quarter" idx="4"/>
          </p:nvPr>
        </p:nvSpPr>
        <p:spPr/>
        <p:txBody>
          <a:bodyPr/>
          <a:lstStyle/>
          <a:p>
            <a:r>
              <a:rPr lang="en-US" dirty="0"/>
              <a:t>Ensure FAST </a:t>
            </a:r>
          </a:p>
          <a:p>
            <a:r>
              <a:rPr lang="en-US" dirty="0"/>
              <a:t>Federal Mandate for each governmental agency to have a Fleet Management Information system</a:t>
            </a:r>
          </a:p>
          <a:p>
            <a:r>
              <a:rPr lang="en-US" dirty="0"/>
              <a:t>Easily capture data for data calls requested by DOL Leadership or above. </a:t>
            </a:r>
          </a:p>
          <a:p>
            <a:r>
              <a:rPr lang="en-US" dirty="0"/>
              <a:t>Easily audit the information that GSA provides</a:t>
            </a:r>
          </a:p>
        </p:txBody>
      </p:sp>
    </p:spTree>
    <p:extLst>
      <p:ext uri="{BB962C8B-B14F-4D97-AF65-F5344CB8AC3E}">
        <p14:creationId xmlns:p14="http://schemas.microsoft.com/office/powerpoint/2010/main" val="286060125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34700" y="4757448"/>
            <a:ext cx="2472673" cy="1390878"/>
          </a:xfrm>
          <a:prstGeom prst="rect">
            <a:avLst/>
          </a:prstGeom>
          <a:noFill/>
        </p:spPr>
      </p:pic>
      <p:sp>
        <p:nvSpPr>
          <p:cNvPr id="4" name="TextBox 3">
            <a:extLst>
              <a:ext uri="{FF2B5EF4-FFF2-40B4-BE49-F238E27FC236}">
                <a16:creationId xmlns:a16="http://schemas.microsoft.com/office/drawing/2014/main" id="{EDBD134A-8504-D5B9-586B-462C5365CED8}"/>
              </a:ext>
            </a:extLst>
          </p:cNvPr>
          <p:cNvSpPr txBox="1"/>
          <p:nvPr/>
        </p:nvSpPr>
        <p:spPr>
          <a:xfrm>
            <a:off x="813246" y="523962"/>
            <a:ext cx="5357095" cy="6370975"/>
          </a:xfrm>
          <a:prstGeom prst="rect">
            <a:avLst/>
          </a:prstGeom>
          <a:noFill/>
        </p:spPr>
        <p:txBody>
          <a:bodyPr wrap="square" lIns="91440" tIns="45720" rIns="91440" bIns="45720" anchor="t">
            <a:spAutoFit/>
          </a:bodyPr>
          <a:lstStyle/>
          <a:p>
            <a:pPr marR="0" lvl="0">
              <a:spcBef>
                <a:spcPts val="0"/>
              </a:spcBef>
              <a:spcAft>
                <a:spcPts val="0"/>
              </a:spcAft>
            </a:pPr>
            <a:r>
              <a:rPr lang="en-US" sz="2800" b="1">
                <a:solidFill>
                  <a:srgbClr val="252424"/>
                </a:solidFill>
                <a:ea typeface="Calibri" panose="020F0502020204030204" pitchFamily="34" charset="0"/>
              </a:rPr>
              <a:t>Logging in &amp; Access to AUTOS</a:t>
            </a:r>
          </a:p>
          <a:p>
            <a:pPr marR="0" lvl="0">
              <a:spcBef>
                <a:spcPts val="0"/>
              </a:spcBef>
              <a:spcAft>
                <a:spcPts val="0"/>
              </a:spcAft>
            </a:pPr>
            <a:endParaRPr lang="en-US" sz="2800" b="1">
              <a:solidFill>
                <a:srgbClr val="252424"/>
              </a:solidFill>
              <a:ea typeface="Calibri" panose="020F0502020204030204" pitchFamily="34" charset="0"/>
            </a:endParaRPr>
          </a:p>
          <a:p>
            <a:pPr marR="0" lvl="0">
              <a:spcBef>
                <a:spcPts val="0"/>
              </a:spcBef>
              <a:spcAft>
                <a:spcPts val="0"/>
              </a:spcAft>
            </a:pPr>
            <a:r>
              <a:rPr lang="en-US" sz="2800" b="1">
                <a:solidFill>
                  <a:srgbClr val="252424"/>
                </a:solidFill>
                <a:ea typeface="Calibri" panose="020F0502020204030204" pitchFamily="34" charset="0"/>
              </a:rPr>
              <a:t>	URL: </a:t>
            </a:r>
            <a:r>
              <a:rPr lang="en-U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https://autosv5.netdigitalsolutions.com</a:t>
            </a:r>
            <a:endParaRPr lang="en-U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endParaRPr lang="en-U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r>
              <a:rPr lang="en-US" sz="1800">
                <a:effectLst/>
                <a:latin typeface="Calibri" panose="020F0502020204030204" pitchFamily="34" charset="0"/>
                <a:ea typeface="Calibri" panose="020F0502020204030204" pitchFamily="34" charset="0"/>
              </a:rPr>
              <a:t> </a:t>
            </a:r>
            <a:endParaRPr lang="en-US" sz="2800" b="1">
              <a:solidFill>
                <a:srgbClr val="252424"/>
              </a:solidFill>
              <a:ea typeface="Calibri" panose="020F0502020204030204" pitchFamily="34" charset="0"/>
            </a:endParaRPr>
          </a:p>
          <a:p>
            <a:pPr marL="742950" lvl="1" indent="-285750">
              <a:buFont typeface="Arial" panose="020B0604020202020204" pitchFamily="34" charset="0"/>
              <a:buChar char="•"/>
            </a:pPr>
            <a:r>
              <a:rPr lang="en-US">
                <a:solidFill>
                  <a:srgbClr val="252424"/>
                </a:solidFill>
                <a:ea typeface="Calibri" panose="020F0502020204030204" pitchFamily="34" charset="0"/>
              </a:rPr>
              <a:t>Click on the Blue and White </a:t>
            </a:r>
            <a:r>
              <a:rPr lang="en-US" b="1">
                <a:solidFill>
                  <a:srgbClr val="252424"/>
                </a:solidFill>
                <a:ea typeface="Calibri" panose="020F0502020204030204" pitchFamily="34" charset="0"/>
              </a:rPr>
              <a:t>Sign-On</a:t>
            </a:r>
            <a:r>
              <a:rPr lang="en-US">
                <a:solidFill>
                  <a:srgbClr val="252424"/>
                </a:solidFill>
                <a:ea typeface="Calibri" panose="020F0502020204030204" pitchFamily="34" charset="0"/>
              </a:rPr>
              <a:t> Icon</a:t>
            </a:r>
          </a:p>
          <a:p>
            <a:pPr lvl="1"/>
            <a:endParaRPr lang="en-US">
              <a:solidFill>
                <a:srgbClr val="252424"/>
              </a:solidFill>
              <a:ea typeface="Calibri" panose="020F0502020204030204" pitchFamily="34" charset="0"/>
            </a:endParaRPr>
          </a:p>
          <a:p>
            <a:pPr marL="742950" lvl="1" indent="-285750" fontAlgn="base">
              <a:buFont typeface="Arial" panose="020B0604020202020204" pitchFamily="34" charset="0"/>
              <a:buChar char="•"/>
            </a:pPr>
            <a:r>
              <a:rPr lang="en-US">
                <a:effectLst/>
                <a:latin typeface="Calibri" panose="020F0502020204030204" pitchFamily="34" charset="0"/>
                <a:ea typeface="Times New Roman" panose="02020603050405020304" pitchFamily="18" charset="0"/>
              </a:rPr>
              <a:t>Please note that if you are logging in for the first time, you should reach out to your</a:t>
            </a:r>
            <a:r>
              <a:rPr lang="en-US" b="1">
                <a:effectLst/>
                <a:latin typeface="Calibri" panose="020F0502020204030204" pitchFamily="34" charset="0"/>
                <a:ea typeface="Times New Roman" panose="02020603050405020304" pitchFamily="18" charset="0"/>
              </a:rPr>
              <a:t> </a:t>
            </a:r>
            <a:r>
              <a:rPr lang="en-US" b="1">
                <a:solidFill>
                  <a:srgbClr val="201F1E"/>
                </a:solidFill>
                <a:effectLst/>
                <a:latin typeface="Calibri" panose="020F0502020204030204" pitchFamily="34" charset="0"/>
                <a:ea typeface="Times New Roman" panose="02020603050405020304" pitchFamily="18" charset="0"/>
              </a:rPr>
              <a:t>DOL Agency Fleet Manager </a:t>
            </a:r>
            <a:r>
              <a:rPr lang="en-US" b="1">
                <a:effectLst/>
                <a:latin typeface="Calibri" panose="020F0502020204030204" pitchFamily="34" charset="0"/>
                <a:ea typeface="Times New Roman" panose="02020603050405020304" pitchFamily="18" charset="0"/>
              </a:rPr>
              <a:t>to create your user account. </a:t>
            </a:r>
            <a:r>
              <a:rPr lang="en-US">
                <a:effectLst/>
                <a:latin typeface="Calibri" panose="020F0502020204030204" pitchFamily="34" charset="0"/>
                <a:ea typeface="Times New Roman" panose="02020603050405020304" pitchFamily="18" charset="0"/>
              </a:rPr>
              <a:t> </a:t>
            </a:r>
          </a:p>
          <a:p>
            <a:pPr marL="742950" lvl="1" indent="-285750">
              <a:buFont typeface="Arial" panose="020B0604020202020204" pitchFamily="34" charset="0"/>
              <a:buChar char="•"/>
            </a:pPr>
            <a:endParaRPr lang="en-US">
              <a:latin typeface="Calibri"/>
              <a:ea typeface="Times New Roman" panose="02020603050405020304" pitchFamily="18" charset="0"/>
              <a:cs typeface="Calibri"/>
            </a:endParaRPr>
          </a:p>
          <a:p>
            <a:pPr marL="742950" lvl="1" indent="-285750" fontAlgn="base">
              <a:buFont typeface="Arial" panose="020B0604020202020204" pitchFamily="34" charset="0"/>
              <a:buChar char="•"/>
            </a:pPr>
            <a:r>
              <a:rPr lang="en-US" sz="1800">
                <a:effectLst/>
                <a:latin typeface="Calibri" panose="020F0502020204030204" pitchFamily="34" charset="0"/>
                <a:ea typeface="Times New Roman" panose="02020603050405020304" pitchFamily="18" charset="0"/>
              </a:rPr>
              <a:t>NOTE: DOL may send password reset emails to junk/clutter or quarantine. </a:t>
            </a:r>
            <a:endParaRPr lang="en-US" sz="180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endParaRPr lang="en-US" sz="180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endParaRPr lang="en-US">
              <a:solidFill>
                <a:srgbClr val="252424"/>
              </a:solidFill>
              <a:ea typeface="Calibri" panose="020F0502020204030204" pitchFamily="34" charset="0"/>
            </a:endParaRPr>
          </a:p>
          <a:p>
            <a:pPr lvl="1"/>
            <a:endParaRPr lang="en-US">
              <a:solidFill>
                <a:srgbClr val="252424"/>
              </a:solidFill>
              <a:ea typeface="Calibri" panose="020F0502020204030204" pitchFamily="34" charset="0"/>
            </a:endParaRPr>
          </a:p>
          <a:p>
            <a:pPr lvl="1"/>
            <a:endParaRPr lang="en-US">
              <a:solidFill>
                <a:srgbClr val="252424"/>
              </a:solidFill>
              <a:ea typeface="Calibri" panose="020F0502020204030204" pitchFamily="34" charset="0"/>
            </a:endParaRPr>
          </a:p>
          <a:p>
            <a:pPr marL="742950" lvl="1" indent="-285750">
              <a:buFont typeface="Arial" panose="020B0604020202020204" pitchFamily="34" charset="0"/>
              <a:buChar char="•"/>
            </a:pPr>
            <a:endParaRPr lang="en-US">
              <a:solidFill>
                <a:srgbClr val="252424"/>
              </a:solidFill>
              <a:ea typeface="Calibri" panose="020F0502020204030204" pitchFamily="34" charset="0"/>
            </a:endParaRPr>
          </a:p>
          <a:p>
            <a:pPr marR="0" lvl="0">
              <a:spcBef>
                <a:spcPts val="0"/>
              </a:spcBef>
              <a:spcAft>
                <a:spcPts val="0"/>
              </a:spcAft>
            </a:pPr>
            <a:endParaRPr lang="en-US">
              <a:solidFill>
                <a:srgbClr val="252424"/>
              </a:solidFill>
              <a:ea typeface="Calibri" panose="020F0502020204030204" pitchFamily="34" charset="0"/>
            </a:endParaRPr>
          </a:p>
          <a:p>
            <a:pPr marL="285750" marR="0" lvl="0" indent="-285750">
              <a:spcBef>
                <a:spcPts val="0"/>
              </a:spcBef>
              <a:spcAft>
                <a:spcPts val="0"/>
              </a:spcAft>
              <a:buFont typeface="Arial" panose="020B0604020202020204" pitchFamily="34" charset="0"/>
              <a:buChar char="•"/>
            </a:pPr>
            <a:endParaRPr lang="en-US">
              <a:solidFill>
                <a:srgbClr val="252424"/>
              </a:solidFill>
              <a:ea typeface="Calibri" panose="020F0502020204030204" pitchFamily="34" charset="0"/>
            </a:endParaRPr>
          </a:p>
        </p:txBody>
      </p:sp>
      <p:pic>
        <p:nvPicPr>
          <p:cNvPr id="6" name="Picture 5">
            <a:extLst>
              <a:ext uri="{FF2B5EF4-FFF2-40B4-BE49-F238E27FC236}">
                <a16:creationId xmlns:a16="http://schemas.microsoft.com/office/drawing/2014/main" id="{FEEC6FF2-44A4-257A-F419-E80F3DEF01AD}"/>
              </a:ext>
            </a:extLst>
          </p:cNvPr>
          <p:cNvPicPr>
            <a:picLocks noChangeAspect="1"/>
          </p:cNvPicPr>
          <p:nvPr/>
        </p:nvPicPr>
        <p:blipFill>
          <a:blip r:embed="rId4"/>
          <a:stretch>
            <a:fillRect/>
          </a:stretch>
        </p:blipFill>
        <p:spPr>
          <a:xfrm>
            <a:off x="6340640" y="659254"/>
            <a:ext cx="5399040" cy="3027529"/>
          </a:xfrm>
          <a:prstGeom prst="rect">
            <a:avLst/>
          </a:prstGeom>
        </p:spPr>
      </p:pic>
      <p:sp>
        <p:nvSpPr>
          <p:cNvPr id="7" name="Circle: Hollow 6">
            <a:extLst>
              <a:ext uri="{FF2B5EF4-FFF2-40B4-BE49-F238E27FC236}">
                <a16:creationId xmlns:a16="http://schemas.microsoft.com/office/drawing/2014/main" id="{531FBEE0-175E-50FE-3DBE-3E5B64E5E4F6}"/>
              </a:ext>
            </a:extLst>
          </p:cNvPr>
          <p:cNvSpPr/>
          <p:nvPr/>
        </p:nvSpPr>
        <p:spPr>
          <a:xfrm>
            <a:off x="8840822" y="1511111"/>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3649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88236" y="4822497"/>
            <a:ext cx="2472673" cy="1390878"/>
          </a:xfrm>
          <a:prstGeom prst="rect">
            <a:avLst/>
          </a:prstGeom>
          <a:noFill/>
        </p:spPr>
      </p:pic>
      <p:sp>
        <p:nvSpPr>
          <p:cNvPr id="7" name="Title 6">
            <a:extLst>
              <a:ext uri="{FF2B5EF4-FFF2-40B4-BE49-F238E27FC236}">
                <a16:creationId xmlns:a16="http://schemas.microsoft.com/office/drawing/2014/main" id="{7CB6903D-6C8A-C137-8A18-AA2E034E7AB1}"/>
              </a:ext>
            </a:extLst>
          </p:cNvPr>
          <p:cNvSpPr>
            <a:spLocks noGrp="1"/>
          </p:cNvSpPr>
          <p:nvPr>
            <p:ph type="title"/>
          </p:nvPr>
        </p:nvSpPr>
        <p:spPr>
          <a:xfrm>
            <a:off x="924752" y="358490"/>
            <a:ext cx="10058400" cy="569431"/>
          </a:xfrm>
        </p:spPr>
        <p:txBody>
          <a:bodyPr>
            <a:normAutofit/>
          </a:bodyPr>
          <a:lstStyle/>
          <a:p>
            <a:r>
              <a:rPr lang="en-US" sz="2800" b="1">
                <a:latin typeface="+mn-lt"/>
              </a:rPr>
              <a:t>Reset Password</a:t>
            </a:r>
          </a:p>
        </p:txBody>
      </p:sp>
      <p:sp>
        <p:nvSpPr>
          <p:cNvPr id="8" name="Content Placeholder 7">
            <a:extLst>
              <a:ext uri="{FF2B5EF4-FFF2-40B4-BE49-F238E27FC236}">
                <a16:creationId xmlns:a16="http://schemas.microsoft.com/office/drawing/2014/main" id="{30F912B1-0455-6769-00C5-EEF394A94A47}"/>
              </a:ext>
            </a:extLst>
          </p:cNvPr>
          <p:cNvSpPr>
            <a:spLocks noGrp="1"/>
          </p:cNvSpPr>
          <p:nvPr>
            <p:ph idx="1"/>
          </p:nvPr>
        </p:nvSpPr>
        <p:spPr>
          <a:xfrm>
            <a:off x="924752" y="1240747"/>
            <a:ext cx="10058400" cy="4023360"/>
          </a:xfrm>
        </p:spPr>
        <p:txBody>
          <a:bodyPr vert="horz" lIns="0" tIns="45720" rIns="0" bIns="45720" rtlCol="0" anchor="t">
            <a:normAutofit/>
          </a:bodyPr>
          <a:lstStyle/>
          <a:p>
            <a:r>
              <a:rPr lang="en-US" sz="1800">
                <a:solidFill>
                  <a:srgbClr val="000000"/>
                </a:solidFill>
                <a:effectLst/>
                <a:latin typeface="Times New Roman"/>
                <a:ea typeface="Calibri" panose="020F0502020204030204" pitchFamily="34" charset="0"/>
                <a:cs typeface="Times New Roman"/>
              </a:rPr>
              <a:t>To change the password you were provided, </a:t>
            </a:r>
            <a:r>
              <a:rPr lang="en-US" sz="1800">
                <a:solidFill>
                  <a:srgbClr val="000000"/>
                </a:solidFill>
                <a:effectLst/>
                <a:latin typeface="Times New Roman"/>
                <a:ea typeface="Times New Roman" panose="02020603050405020304" pitchFamily="18" charset="0"/>
                <a:cs typeface="Times New Roman"/>
              </a:rPr>
              <a:t>Click on the </a:t>
            </a:r>
            <a:r>
              <a:rPr lang="en-US" sz="1800">
                <a:solidFill>
                  <a:srgbClr val="000000"/>
                </a:solidFill>
                <a:latin typeface="Times New Roman"/>
                <a:ea typeface="Times New Roman" panose="02020603050405020304" pitchFamily="18" charset="0"/>
                <a:cs typeface="Times New Roman"/>
              </a:rPr>
              <a:t>"S</a:t>
            </a:r>
            <a:r>
              <a:rPr lang="en-US" sz="1800" b="1">
                <a:solidFill>
                  <a:srgbClr val="000000"/>
                </a:solidFill>
                <a:latin typeface="Times New Roman"/>
                <a:ea typeface="Times New Roman" panose="02020603050405020304" pitchFamily="18" charset="0"/>
                <a:cs typeface="Times New Roman"/>
              </a:rPr>
              <a:t>ign-Off"</a:t>
            </a:r>
            <a:r>
              <a:rPr lang="en-US" sz="1800">
                <a:solidFill>
                  <a:srgbClr val="000000"/>
                </a:solidFill>
                <a:effectLst/>
                <a:latin typeface="Times New Roman"/>
                <a:ea typeface="Times New Roman" panose="02020603050405020304" pitchFamily="18" charset="0"/>
                <a:cs typeface="Times New Roman"/>
              </a:rPr>
              <a:t> icon </a:t>
            </a:r>
            <a:r>
              <a:rPr lang="en-US" sz="1800">
                <a:solidFill>
                  <a:srgbClr val="000000"/>
                </a:solidFill>
                <a:effectLst/>
                <a:latin typeface="Times New Roman"/>
                <a:ea typeface="Calibri" panose="020F0502020204030204" pitchFamily="34" charset="0"/>
                <a:cs typeface="Times New Roman"/>
              </a:rPr>
              <a:t>in</a:t>
            </a:r>
            <a:r>
              <a:rPr lang="en-US" sz="1800">
                <a:solidFill>
                  <a:srgbClr val="000000"/>
                </a:solidFill>
                <a:effectLst/>
                <a:latin typeface="Times New Roman"/>
                <a:ea typeface="Times New Roman" panose="02020603050405020304" pitchFamily="18" charset="0"/>
                <a:cs typeface="Times New Roman"/>
              </a:rPr>
              <a:t> the upper right corner.</a:t>
            </a:r>
          </a:p>
          <a:p>
            <a:endParaRPr lang="en-US" sz="1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a:solidFill>
                  <a:srgbClr val="000000"/>
                </a:solidFill>
                <a:effectLst/>
                <a:latin typeface="Times New Roman"/>
                <a:ea typeface="Times New Roman" panose="02020603050405020304" pitchFamily="18" charset="0"/>
                <a:cs typeface="Times New Roman"/>
              </a:rPr>
              <a:t>A pop up should appear like the one below.  Then click </a:t>
            </a:r>
            <a:r>
              <a:rPr lang="en-US" sz="1800">
                <a:solidFill>
                  <a:srgbClr val="000000"/>
                </a:solidFill>
                <a:latin typeface="Times New Roman"/>
                <a:ea typeface="Times New Roman" panose="02020603050405020304" pitchFamily="18" charset="0"/>
                <a:cs typeface="Times New Roman"/>
              </a:rPr>
              <a:t>"</a:t>
            </a:r>
            <a:r>
              <a:rPr lang="en-US" sz="1800" b="1">
                <a:solidFill>
                  <a:srgbClr val="000000"/>
                </a:solidFill>
                <a:latin typeface="Times New Roman"/>
                <a:ea typeface="Times New Roman" panose="02020603050405020304" pitchFamily="18" charset="0"/>
                <a:cs typeface="Times New Roman"/>
              </a:rPr>
              <a:t>Reset Password"</a:t>
            </a:r>
            <a:r>
              <a:rPr lang="en-US" sz="1800">
                <a:solidFill>
                  <a:srgbClr val="000000"/>
                </a:solidFill>
                <a:latin typeface="Times New Roman"/>
                <a:ea typeface="Times New Roman" panose="02020603050405020304" pitchFamily="18" charset="0"/>
                <a:cs typeface="Times New Roman"/>
              </a:rPr>
              <a:t>.</a:t>
            </a:r>
            <a:r>
              <a:rPr lang="en-US" sz="1800">
                <a:solidFill>
                  <a:srgbClr val="000000"/>
                </a:solidFill>
                <a:effectLst/>
                <a:latin typeface="Times New Roman"/>
                <a:ea typeface="Times New Roman" panose="02020603050405020304" pitchFamily="18" charset="0"/>
                <a:cs typeface="Times New Roman"/>
              </a:rPr>
              <a:t> You will receive a link in your email to complete the process.</a:t>
            </a:r>
            <a:r>
              <a:rPr lang="en-US" sz="1800">
                <a:solidFill>
                  <a:srgbClr val="000000"/>
                </a:solidFill>
                <a:latin typeface="Times New Roman"/>
                <a:ea typeface="Times New Roman" panose="02020603050405020304" pitchFamily="18" charset="0"/>
                <a:cs typeface="Times New Roman"/>
              </a:rPr>
              <a:t> </a:t>
            </a:r>
            <a:endParaRPr lang="en-US" sz="1800">
              <a:solidFill>
                <a:srgbClr val="000000"/>
              </a:solidFill>
              <a:effectLst/>
              <a:latin typeface="Times New Roman"/>
              <a:ea typeface="Times New Roman" panose="02020603050405020304" pitchFamily="18" charset="0"/>
              <a:cs typeface="Times New Roman" panose="02020603050405020304" pitchFamily="18" charset="0"/>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F5C3D9A3-7F6D-2E39-2E7E-4C2EEB06D1C5}"/>
              </a:ext>
            </a:extLst>
          </p:cNvPr>
          <p:cNvPicPr>
            <a:picLocks noChangeAspect="1"/>
          </p:cNvPicPr>
          <p:nvPr/>
        </p:nvPicPr>
        <p:blipFill rotWithShape="1">
          <a:blip r:embed="rId3"/>
          <a:srcRect l="3178" t="5673" r="-3178" b="19910"/>
          <a:stretch/>
        </p:blipFill>
        <p:spPr>
          <a:xfrm>
            <a:off x="10302667" y="644611"/>
            <a:ext cx="1691640" cy="1075269"/>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CE8F1A5E-199E-4B94-E6A0-C60342659B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7840" y="2560879"/>
            <a:ext cx="2472673" cy="3540984"/>
          </a:xfrm>
          <a:prstGeom prst="rect">
            <a:avLst/>
          </a:prstGeom>
          <a:noFill/>
          <a:ln>
            <a:noFill/>
          </a:ln>
        </p:spPr>
      </p:pic>
      <p:sp>
        <p:nvSpPr>
          <p:cNvPr id="11" name="Circle: Hollow 10">
            <a:extLst>
              <a:ext uri="{FF2B5EF4-FFF2-40B4-BE49-F238E27FC236}">
                <a16:creationId xmlns:a16="http://schemas.microsoft.com/office/drawing/2014/main" id="{1AE16D4C-A60A-7727-5A76-5266858DF1ED}"/>
              </a:ext>
            </a:extLst>
          </p:cNvPr>
          <p:cNvSpPr/>
          <p:nvPr/>
        </p:nvSpPr>
        <p:spPr>
          <a:xfrm>
            <a:off x="5951706" y="5515123"/>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Circle: Hollow 11">
            <a:extLst>
              <a:ext uri="{FF2B5EF4-FFF2-40B4-BE49-F238E27FC236}">
                <a16:creationId xmlns:a16="http://schemas.microsoft.com/office/drawing/2014/main" id="{7A7FD2F2-735C-34FC-C841-E371C283A96C}"/>
              </a:ext>
            </a:extLst>
          </p:cNvPr>
          <p:cNvSpPr/>
          <p:nvPr/>
        </p:nvSpPr>
        <p:spPr>
          <a:xfrm>
            <a:off x="10922643" y="1001757"/>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TextBox 13">
            <a:extLst>
              <a:ext uri="{FF2B5EF4-FFF2-40B4-BE49-F238E27FC236}">
                <a16:creationId xmlns:a16="http://schemas.microsoft.com/office/drawing/2014/main" id="{9BD461C2-4F83-7CE7-9E60-34E54920BF98}"/>
              </a:ext>
            </a:extLst>
          </p:cNvPr>
          <p:cNvSpPr txBox="1"/>
          <p:nvPr/>
        </p:nvSpPr>
        <p:spPr>
          <a:xfrm>
            <a:off x="293486" y="4914958"/>
            <a:ext cx="4099610" cy="1200329"/>
          </a:xfrm>
          <a:prstGeom prst="rect">
            <a:avLst/>
          </a:prstGeom>
          <a:noFill/>
        </p:spPr>
        <p:txBody>
          <a:bodyPr wrap="square" lIns="91440" tIns="45720" rIns="91440" bIns="45720" rtlCol="0" anchor="t">
            <a:spAutoFit/>
          </a:bodyPr>
          <a:lstStyle/>
          <a:p>
            <a:r>
              <a:rPr lang="en-US" b="1">
                <a:cs typeface="Calibri" panose="020F0502020204030204"/>
              </a:rPr>
              <a:t>NOTE: </a:t>
            </a:r>
            <a:r>
              <a:rPr lang="en-US">
                <a:cs typeface="Calibri" panose="020F0502020204030204"/>
              </a:rPr>
              <a:t>Based on user feedback, a new feature called </a:t>
            </a:r>
            <a:r>
              <a:rPr lang="en-US" b="1">
                <a:cs typeface="Calibri" panose="020F0502020204030204"/>
              </a:rPr>
              <a:t>"My Profile"</a:t>
            </a:r>
            <a:r>
              <a:rPr lang="en-US">
                <a:cs typeface="Calibri" panose="020F0502020204030204"/>
              </a:rPr>
              <a:t> will house this feature and many more in a future update!</a:t>
            </a:r>
          </a:p>
        </p:txBody>
      </p:sp>
    </p:spTree>
    <p:extLst>
      <p:ext uri="{BB962C8B-B14F-4D97-AF65-F5344CB8AC3E}">
        <p14:creationId xmlns:p14="http://schemas.microsoft.com/office/powerpoint/2010/main" val="242203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B6FD3-1A6F-A23C-E62F-1BD38F055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99749" y="4831790"/>
            <a:ext cx="2472673" cy="1390878"/>
          </a:xfrm>
          <a:prstGeom prst="rect">
            <a:avLst/>
          </a:prstGeom>
          <a:noFill/>
        </p:spPr>
      </p:pic>
      <p:sp>
        <p:nvSpPr>
          <p:cNvPr id="21" name="TextBox 20">
            <a:extLst>
              <a:ext uri="{FF2B5EF4-FFF2-40B4-BE49-F238E27FC236}">
                <a16:creationId xmlns:a16="http://schemas.microsoft.com/office/drawing/2014/main" id="{7ADD429E-C48D-A7F5-8F3E-118317F94694}"/>
              </a:ext>
            </a:extLst>
          </p:cNvPr>
          <p:cNvSpPr txBox="1"/>
          <p:nvPr/>
        </p:nvSpPr>
        <p:spPr>
          <a:xfrm>
            <a:off x="1575881" y="357590"/>
            <a:ext cx="8132323" cy="523220"/>
          </a:xfrm>
          <a:prstGeom prst="rect">
            <a:avLst/>
          </a:prstGeom>
          <a:noFill/>
        </p:spPr>
        <p:txBody>
          <a:bodyPr wrap="square" lIns="91440" tIns="45720" rIns="91440" bIns="45720" rtlCol="0" anchor="t">
            <a:spAutoFit/>
          </a:bodyPr>
          <a:lstStyle/>
          <a:p>
            <a:r>
              <a:rPr lang="en-US" sz="2800" b="1"/>
              <a:t>My Vehicles</a:t>
            </a:r>
          </a:p>
        </p:txBody>
      </p:sp>
      <p:sp>
        <p:nvSpPr>
          <p:cNvPr id="23" name="TextBox 22">
            <a:extLst>
              <a:ext uri="{FF2B5EF4-FFF2-40B4-BE49-F238E27FC236}">
                <a16:creationId xmlns:a16="http://schemas.microsoft.com/office/drawing/2014/main" id="{155323B3-1548-9EB5-3072-CEE668CD0819}"/>
              </a:ext>
            </a:extLst>
          </p:cNvPr>
          <p:cNvSpPr txBox="1"/>
          <p:nvPr/>
        </p:nvSpPr>
        <p:spPr>
          <a:xfrm>
            <a:off x="1582533" y="962321"/>
            <a:ext cx="9477206" cy="1264642"/>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b="1" dirty="0">
                <a:latin typeface="Calibri"/>
                <a:ea typeface="Calibri" panose="020F0502020204030204" pitchFamily="34" charset="0"/>
                <a:cs typeface="Times New Roman"/>
              </a:rPr>
              <a:t>"</a:t>
            </a:r>
            <a:r>
              <a:rPr lang="en-US" sz="1800" b="1" dirty="0">
                <a:effectLst/>
                <a:latin typeface="Calibri"/>
                <a:ea typeface="Calibri" panose="020F0502020204030204" pitchFamily="34" charset="0"/>
                <a:cs typeface="Times New Roman"/>
              </a:rPr>
              <a:t>My </a:t>
            </a:r>
            <a:r>
              <a:rPr lang="en-US" b="1" dirty="0">
                <a:latin typeface="Calibri"/>
                <a:ea typeface="Calibri" panose="020F0502020204030204" pitchFamily="34" charset="0"/>
                <a:cs typeface="Times New Roman"/>
              </a:rPr>
              <a:t>Vehicles"</a:t>
            </a:r>
            <a:r>
              <a:rPr lang="en-US" sz="1800" b="1" dirty="0">
                <a:effectLst/>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is a designated location to view, edit, and manage your vehicles at a glance.</a:t>
            </a:r>
            <a:endParaRPr lang="en-US" sz="1600" dirty="0">
              <a:effectLst/>
              <a:latin typeface="Calibri"/>
              <a:ea typeface="Calibri" panose="020F0502020204030204" pitchFamily="34" charset="0"/>
              <a:cs typeface="Times New Roman"/>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a:ea typeface="Calibri" panose="020F0502020204030204" pitchFamily="34" charset="0"/>
                <a:cs typeface="Times New Roman"/>
              </a:rPr>
              <a:t>DOL’s fleet managers can view all the vehicles in their agency.</a:t>
            </a:r>
            <a:endParaRPr lang="en-US" sz="1600" dirty="0">
              <a:effectLst/>
              <a:latin typeface="Calibri"/>
              <a:ea typeface="Calibri" panose="020F0502020204030204" pitchFamily="34" charset="0"/>
              <a:cs typeface="Times New Roman"/>
            </a:endParaRPr>
          </a:p>
          <a:p>
            <a:pPr marL="342900" indent="-342900">
              <a:lnSpc>
                <a:spcPct val="107000"/>
              </a:lnSpc>
              <a:buFont typeface="Symbol" panose="05050102010706020507" pitchFamily="18" charset="2"/>
              <a:buChar char=""/>
            </a:pPr>
            <a:r>
              <a:rPr lang="en-US" sz="1800" dirty="0">
                <a:effectLst/>
                <a:latin typeface="Calibri"/>
                <a:ea typeface="Calibri" panose="020F0502020204030204" pitchFamily="34" charset="0"/>
                <a:cs typeface="Times New Roman"/>
              </a:rPr>
              <a:t>Vehicle Contacts will </a:t>
            </a:r>
            <a:r>
              <a:rPr lang="en-US" dirty="0">
                <a:latin typeface="Calibri"/>
                <a:ea typeface="Calibri" panose="020F0502020204030204" pitchFamily="34" charset="0"/>
                <a:cs typeface="Times New Roman"/>
              </a:rPr>
              <a:t>only see </a:t>
            </a:r>
            <a:r>
              <a:rPr lang="en-US" sz="1800" dirty="0">
                <a:effectLst/>
                <a:latin typeface="Calibri"/>
                <a:ea typeface="Calibri" panose="020F0502020204030204" pitchFamily="34" charset="0"/>
                <a:cs typeface="Times New Roman"/>
              </a:rPr>
              <a:t>their local vehicles.</a:t>
            </a:r>
            <a:endParaRPr lang="en-US" sz="1600" dirty="0">
              <a:effectLst/>
              <a:latin typeface="Calibri"/>
              <a:ea typeface="Calibri" panose="020F0502020204030204" pitchFamily="34" charset="0"/>
              <a:cs typeface="Times New Roman"/>
            </a:endParaRPr>
          </a:p>
          <a:p>
            <a:pPr marL="342900" indent="-342900">
              <a:lnSpc>
                <a:spcPct val="107000"/>
              </a:lnSpc>
              <a:spcAft>
                <a:spcPts val="800"/>
              </a:spcAft>
              <a:buFont typeface="Symbol" panose="05050102010706020507" pitchFamily="18" charset="2"/>
              <a:buChar char=""/>
            </a:pPr>
            <a:r>
              <a:rPr lang="en-US" sz="1800" dirty="0">
                <a:effectLst/>
                <a:latin typeface="Calibri"/>
                <a:ea typeface="Calibri" panose="020F0502020204030204" pitchFamily="34" charset="0"/>
                <a:cs typeface="Times New Roman"/>
              </a:rPr>
              <a:t>Click on the person icon to the right to add </a:t>
            </a:r>
            <a:r>
              <a:rPr lang="en-US" sz="1800" b="1" dirty="0">
                <a:effectLst/>
                <a:latin typeface="Calibri"/>
                <a:ea typeface="Calibri" panose="020F0502020204030204" pitchFamily="34" charset="0"/>
                <a:cs typeface="Times New Roman"/>
              </a:rPr>
              <a:t>Additional POCs</a:t>
            </a:r>
            <a:r>
              <a:rPr lang="en-US" sz="1800" dirty="0">
                <a:effectLst/>
                <a:latin typeface="Calibri"/>
                <a:ea typeface="Calibri" panose="020F0502020204030204" pitchFamily="34" charset="0"/>
                <a:cs typeface="Times New Roman"/>
              </a:rPr>
              <a:t> to help distribute the workload.</a:t>
            </a:r>
            <a:r>
              <a:rPr lang="en-US" dirty="0">
                <a:latin typeface="Calibri"/>
                <a:ea typeface="Calibri" panose="020F0502020204030204" pitchFamily="34" charset="0"/>
                <a:cs typeface="Times New Roman"/>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2244574-81B0-4284-6BE6-622A841DC5DE}"/>
              </a:ext>
            </a:extLst>
          </p:cNvPr>
          <p:cNvPicPr>
            <a:picLocks noChangeAspect="1"/>
          </p:cNvPicPr>
          <p:nvPr/>
        </p:nvPicPr>
        <p:blipFill>
          <a:blip r:embed="rId3"/>
          <a:stretch>
            <a:fillRect/>
          </a:stretch>
        </p:blipFill>
        <p:spPr>
          <a:xfrm>
            <a:off x="406401" y="2226963"/>
            <a:ext cx="8646160" cy="4030299"/>
          </a:xfrm>
          <a:prstGeom prst="rect">
            <a:avLst/>
          </a:prstGeom>
        </p:spPr>
      </p:pic>
    </p:spTree>
    <p:extLst>
      <p:ext uri="{BB962C8B-B14F-4D97-AF65-F5344CB8AC3E}">
        <p14:creationId xmlns:p14="http://schemas.microsoft.com/office/powerpoint/2010/main" val="93972367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43136</TotalTime>
  <Words>4738</Words>
  <Application>Microsoft Office PowerPoint</Application>
  <PresentationFormat>Widescreen</PresentationFormat>
  <Paragraphs>433</Paragraphs>
  <Slides>59</Slides>
  <Notes>3</Notes>
  <HiddenSlides>4</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Retrospect</vt:lpstr>
      <vt:lpstr>PowerPoint Presentation</vt:lpstr>
      <vt:lpstr>PowerPoint Presentation</vt:lpstr>
      <vt:lpstr>PowerPoint Presentation</vt:lpstr>
      <vt:lpstr>PowerPoint Presentation</vt:lpstr>
      <vt:lpstr>PowerPoint Presentation</vt:lpstr>
      <vt:lpstr>Why Maintaining AUTOS and GSA are important to DOL Fleet Mission</vt:lpstr>
      <vt:lpstr>PowerPoint Presentation</vt:lpstr>
      <vt:lpstr>Reset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Eric S - OASAM BOC</dc:creator>
  <cp:lastModifiedBy>Audrey Gladden</cp:lastModifiedBy>
  <cp:revision>11</cp:revision>
  <cp:lastPrinted>2023-04-05T17:55:32Z</cp:lastPrinted>
  <dcterms:created xsi:type="dcterms:W3CDTF">2022-12-28T15:39:39Z</dcterms:created>
  <dcterms:modified xsi:type="dcterms:W3CDTF">2025-04-17T16:44:18Z</dcterms:modified>
</cp:coreProperties>
</file>